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372" r:id="rId3"/>
    <p:sldId id="370" r:id="rId4"/>
    <p:sldId id="385" r:id="rId5"/>
    <p:sldId id="375" r:id="rId6"/>
    <p:sldId id="377" r:id="rId7"/>
    <p:sldId id="378" r:id="rId8"/>
    <p:sldId id="382" r:id="rId9"/>
    <p:sldId id="383" r:id="rId10"/>
    <p:sldId id="384" r:id="rId11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13"/>
    </p:embeddedFont>
    <p:embeddedFont>
      <p:font typeface="Cambria Math" panose="02040503050406030204" pitchFamily="18" charset="0"/>
      <p:regular r:id="rId14"/>
    </p:embeddedFont>
    <p:embeddedFont>
      <p:font typeface="나눔스퀘어 Bold" panose="020B0600000101010101" pitchFamily="50" charset="-127"/>
      <p:bold r:id="rId15"/>
    </p:embeddedFont>
    <p:embeddedFont>
      <p:font typeface="나눔스퀘어OTF Bold" panose="020B0600000101010101" pitchFamily="34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657976"/>
    <a:srgbClr val="E9CBD1"/>
    <a:srgbClr val="FF5050"/>
    <a:srgbClr val="FF0000"/>
    <a:srgbClr val="FE8EA3"/>
    <a:srgbClr val="A6B4B2"/>
    <a:srgbClr val="D3E1EE"/>
    <a:srgbClr val="FE7070"/>
    <a:srgbClr val="D9D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0680" autoAdjust="0"/>
  </p:normalViewPr>
  <p:slideViewPr>
    <p:cSldViewPr snapToGrid="0">
      <p:cViewPr varScale="1">
        <p:scale>
          <a:sx n="104" d="100"/>
          <a:sy n="104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FC47E-70B2-4EEF-8FD6-A1713AF53571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ABB8D-75B4-47CC-91A8-5C9923372D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61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1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92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08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9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55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4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CDD41-3FB7-4634-87BA-8723DF45F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3063C2-6A02-4415-8D98-08881F749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619C9-65BA-499E-94E1-7B3313EE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F68B9-DFDC-4D24-92A7-63C8D213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BA39C-2C0C-48DE-B5A5-70DB1B17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9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BB29F-8A4F-41C8-B795-E877DD03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7FF03E-BB97-412F-A5FE-9D7D17D37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247CDF-923E-4DE3-8A6D-A0DBD1915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F9ABE-6E27-4509-B77F-8D41B801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8E1A-E221-4D97-96B6-118629C3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822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DD1BE1-EC7F-4A04-9A86-AE64E355A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06E7D5-BC6E-425E-935C-A66F5A94B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B46DF-7EA7-4C12-8579-3CDF9989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B71BA-F48D-4EF9-8E93-E802B4587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0FA6E-7FFD-4315-A5F5-E489638D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0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114D6-85E4-4052-AA22-324D725B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3BCEC-4479-4503-87C8-4F51B6C2C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3DC52-943F-4D1B-93F0-6862D447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8D2AC-5C79-4CA7-833D-3CD1005A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0784BA-0659-4EEA-BA1C-2E5C0128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11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551A8-7154-475E-A39A-BB5387E0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B70D3-583E-4B0C-8809-40C26CAF4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C8A14-7FE5-47F0-A3F4-C52192DC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65F65-0C2F-4814-BEC6-E4329FFF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D491B-F55D-4D46-A58B-E93BA2BD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5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C19F3-8F8B-4451-9BAD-49E3207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DF8AC-A578-499B-846D-33786569C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F802DA-6C20-4ED2-91AC-9C546CB4B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C18501-0640-420A-A724-4F4BF52C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07BD21-4CF7-451D-93C5-D7CC45C8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D95EEA-A238-4480-94D2-B9B15296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9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AFCE2-E1A0-48C4-B936-25C97E1A3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44ED7C-C561-4E84-A0BF-026C60204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88256-87A5-4F08-8814-2FBE30319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353ACB-49E4-44AA-BE29-6B9B5761F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3BAA68-9E3E-4219-A2BA-788B7300F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E0EBC-5742-4BEB-B615-B694AF89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5FECEF-FC3E-4C47-BB13-489F103B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7A3A4D-5FCD-4184-8341-68835D0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9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2588D-24FE-4A9A-9090-AC2991A3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F0D655-08D0-473C-8867-65BAE023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2D34D-07A9-456F-9D00-BF19538B4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1CDA99-3EE2-431B-B5C1-D7D6E387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CD0BA2-1E89-4EAD-9FD6-4F1CEE4B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2025C2-8F0F-4DDF-B501-3F0631C6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34345-72BC-43EC-A618-89F26595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5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5DC1-2AB8-424D-B4AF-3970E0C28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869FE-7C3E-456B-9C1C-FC65CEED8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6753A9-0C45-48A6-BBCC-518D7FE47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69777A-7880-4292-92B4-11367450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B4BB7-BD8B-4DFE-B474-A8044B76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42C167-580E-4B60-AFCF-D48B79B7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8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16A92-0D2E-45E2-9EF3-D8AAF87EC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B3EDD8-E87F-4BEB-B464-149B687BB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3069E5-C39C-4BAC-BA15-6B83A31F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3551F-5E33-4169-BA66-7CD1DA75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DF572-85D4-45D8-852D-2653BF97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3A60FB-F677-4638-B922-22B57EC7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38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4C5B81-4561-442E-89EA-64E2BA91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7199F8-5031-4DF0-939C-43D082D1D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C8A05-61B7-4991-89D7-00A34358D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0962A-2685-4175-AD45-948CB59A6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7B3F0-8417-4F89-B95E-54F325783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7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ACD93D-A89F-4641-B07C-A5AC0D844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021" y="1295137"/>
            <a:ext cx="9474070" cy="835026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현대자동차 국내사업본부 </a:t>
            </a:r>
            <a:r>
              <a:rPr lang="en-US" altLang="ko-KR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Data </a:t>
            </a:r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 인턴 공모전 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BD04BA9-D8B6-418A-B00B-16038C90F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5894" y="2356448"/>
            <a:ext cx="8624324" cy="599144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추가구매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(Score)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56FE4E-2002-4D57-9241-10728A8239E3}"/>
              </a:ext>
            </a:extLst>
          </p:cNvPr>
          <p:cNvGrpSpPr/>
          <p:nvPr/>
        </p:nvGrpSpPr>
        <p:grpSpPr>
          <a:xfrm>
            <a:off x="1588655" y="1073426"/>
            <a:ext cx="9238806" cy="277872"/>
            <a:chOff x="2807660" y="2420888"/>
            <a:chExt cx="3564540" cy="288032"/>
          </a:xfrm>
        </p:grpSpPr>
        <p:sp>
          <p:nvSpPr>
            <p:cNvPr id="7" name="모서리가 둥근 직사각형 8">
              <a:extLst>
                <a:ext uri="{FF2B5EF4-FFF2-40B4-BE49-F238E27FC236}">
                  <a16:creationId xmlns:a16="http://schemas.microsoft.com/office/drawing/2014/main" id="{E2DC1C39-7E33-4CA2-838E-8A304E319DE0}"/>
                </a:ext>
              </a:extLst>
            </p:cNvPr>
            <p:cNvSpPr/>
            <p:nvPr/>
          </p:nvSpPr>
          <p:spPr>
            <a:xfrm>
              <a:off x="2807660" y="2420888"/>
              <a:ext cx="720080" cy="288032"/>
            </a:xfrm>
            <a:prstGeom prst="roundRect">
              <a:avLst/>
            </a:prstGeom>
            <a:solidFill>
              <a:srgbClr val="C0D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9">
              <a:extLst>
                <a:ext uri="{FF2B5EF4-FFF2-40B4-BE49-F238E27FC236}">
                  <a16:creationId xmlns:a16="http://schemas.microsoft.com/office/drawing/2014/main" id="{E14EC74F-DF5E-4D46-B7D3-BCA444A91175}"/>
                </a:ext>
              </a:extLst>
            </p:cNvPr>
            <p:cNvSpPr/>
            <p:nvPr/>
          </p:nvSpPr>
          <p:spPr>
            <a:xfrm>
              <a:off x="3563888" y="2420888"/>
              <a:ext cx="2808312" cy="2880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14">
            <a:extLst>
              <a:ext uri="{FF2B5EF4-FFF2-40B4-BE49-F238E27FC236}">
                <a16:creationId xmlns:a16="http://schemas.microsoft.com/office/drawing/2014/main" id="{D8F87457-262A-4E38-9742-EBA850F7E62F}"/>
              </a:ext>
            </a:extLst>
          </p:cNvPr>
          <p:cNvSpPr/>
          <p:nvPr/>
        </p:nvSpPr>
        <p:spPr>
          <a:xfrm flipV="1">
            <a:off x="1588655" y="2860876"/>
            <a:ext cx="9238804" cy="114594"/>
          </a:xfrm>
          <a:prstGeom prst="roundRect">
            <a:avLst/>
          </a:prstGeom>
          <a:solidFill>
            <a:srgbClr val="C0D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9398A-03E6-4E08-AF9D-7216FBD84E2F}"/>
              </a:ext>
            </a:extLst>
          </p:cNvPr>
          <p:cNvSpPr txBox="1"/>
          <p:nvPr/>
        </p:nvSpPr>
        <p:spPr>
          <a:xfrm>
            <a:off x="9855200" y="5193531"/>
            <a:ext cx="1079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이병헌</a:t>
            </a:r>
          </a:p>
        </p:txBody>
      </p:sp>
    </p:spTree>
    <p:extLst>
      <p:ext uri="{BB962C8B-B14F-4D97-AF65-F5344CB8AC3E}">
        <p14:creationId xmlns:p14="http://schemas.microsoft.com/office/powerpoint/2010/main" val="66714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3" y="337523"/>
            <a:ext cx="1537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활용방안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D33F569F-47CA-4ADA-9749-DF443244A8C8}"/>
              </a:ext>
            </a:extLst>
          </p:cNvPr>
          <p:cNvSpPr txBox="1">
            <a:spLocks/>
          </p:cNvSpPr>
          <p:nvPr/>
        </p:nvSpPr>
        <p:spPr>
          <a:xfrm>
            <a:off x="559282" y="1144174"/>
            <a:ext cx="10866099" cy="4804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부품 재고 및 적절한 자원 분배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가능성을 이용하면 앞으로의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판매량을 예측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있습니다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이를 이용하여 차량 생산에 필요한 부품을 미리 적절하게 주문하고 재고 관리를 통해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생산이 멈추거나 또는 재고가 많이 남게 되는 리스크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줄일 수 있습니다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가능성이 높은 고객에 대한 효율적인 마케팅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가능성이 높은 고객에 대하여 </a:t>
            </a:r>
            <a:r>
              <a:rPr lang="en-US" altLang="ko-KR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Based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Filtering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방식의 추천 알고리즘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고객과 유사한 사람들의 구매 패턴을 알려줌으로써 </a:t>
            </a:r>
            <a:r>
              <a:rPr lang="ko-KR" altLang="en-US" sz="16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욕구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높일 수 있습니다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“50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대가 가장 많이 구매하는 차량은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~~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가능성이 높은 고객에 대하여 </a:t>
            </a:r>
            <a:r>
              <a:rPr lang="en-US" altLang="ko-KR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Collaborative Based Filtering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방식의 추천 알고리즘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고객이 구매한 차량과 유사하게 구매했던 사람들의 구매 패턴을 알려줌으로써 </a:t>
            </a:r>
            <a:r>
              <a:rPr lang="ko-KR" altLang="en-US" sz="16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욕구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높일 수 있습니다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“2017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YF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쏘나타를 구매한 고객들은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~~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구매를 선호합니다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기반 추천 알고리즘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해당 고객이 가장 사고 싶어할 차량을 추천해줌으로써 </a:t>
            </a:r>
            <a:r>
              <a:rPr lang="ko-KR" altLang="en-US" sz="16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구매 만족도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높일 수 있습니다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7" name="모서리가 둥근 직사각형 8">
            <a:extLst>
              <a:ext uri="{FF2B5EF4-FFF2-40B4-BE49-F238E27FC236}">
                <a16:creationId xmlns:a16="http://schemas.microsoft.com/office/drawing/2014/main" id="{3C679AEF-CE8A-47C5-9146-E60531CBC9F2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E9C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317287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3" y="337523"/>
            <a:ext cx="1537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과제 설명</a:t>
            </a:r>
          </a:p>
        </p:txBody>
      </p:sp>
      <p:sp>
        <p:nvSpPr>
          <p:cNvPr id="20" name="모서리가 둥근 직사각형 8">
            <a:extLst>
              <a:ext uri="{FF2B5EF4-FFF2-40B4-BE49-F238E27FC236}">
                <a16:creationId xmlns:a16="http://schemas.microsoft.com/office/drawing/2014/main" id="{6887C5F6-ED26-42BA-8BEF-1C445398C243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D3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D33F569F-47CA-4ADA-9749-DF443244A8C8}"/>
              </a:ext>
            </a:extLst>
          </p:cNvPr>
          <p:cNvSpPr txBox="1">
            <a:spLocks/>
          </p:cNvSpPr>
          <p:nvPr/>
        </p:nvSpPr>
        <p:spPr>
          <a:xfrm>
            <a:off x="559282" y="1144174"/>
            <a:ext cx="10866099" cy="4804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정의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: 2017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하반기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(7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12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고객별 대차 여부 예측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평가지표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: ACCURACY, PRECISION, RECALL(SENSITIVITY), F1 Score, AUC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데이터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정보 데이터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정보 데이터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모델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: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SET	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관측치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6,510,317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SET	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관측치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1,078,831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  훈련데이터와 검증데이터 비율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7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주의할 점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종속변수의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POSITIVE RESPONSE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비율이 대략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3.7%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Imbalanced Data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953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3" y="337523"/>
            <a:ext cx="1537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전처리</a:t>
            </a:r>
            <a:endParaRPr lang="en-US" altLang="ko-KR" sz="2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모서리가 둥근 직사각형 8">
            <a:extLst>
              <a:ext uri="{FF2B5EF4-FFF2-40B4-BE49-F238E27FC236}">
                <a16:creationId xmlns:a16="http://schemas.microsoft.com/office/drawing/2014/main" id="{6887C5F6-ED26-42BA-8BEF-1C445398C243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D3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E640C6E-45C9-448C-AF0B-ADFD041558FA}"/>
              </a:ext>
            </a:extLst>
          </p:cNvPr>
          <p:cNvSpPr txBox="1">
            <a:spLocks/>
          </p:cNvSpPr>
          <p:nvPr/>
        </p:nvSpPr>
        <p:spPr>
          <a:xfrm>
            <a:off x="559282" y="1144174"/>
            <a:ext cx="10866099" cy="5062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정보 데이터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개인사업자 여부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결측치를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모두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‘N’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대체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아닌 모든 값이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‘Y’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이므로 개인사업자가 아닌 경우 따로 표시를 안 한 것으로 보입니다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생년월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태어난 연도가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2064, 9999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년인 경우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결측치로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삭제 후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datetime.date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타입으로 형 변환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차량정보 데이터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출고일자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보유시작일자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보유 종료일자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datetime.date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타입으로 형 변환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차량등급명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: ‘</a:t>
            </a:r>
            <a:r>
              <a:rPr lang="ko-KR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해당없음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을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승용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대체</a:t>
            </a:r>
            <a:b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해당없음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차명이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베르나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쏘나타인 관측치에서 발견되고 이들은 승용차로 구분됩니다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출고일자에 맞춰 정렬</a:t>
            </a:r>
            <a:b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고객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 시간 순으로 구매 현황을 파악하기 위해 정렬합니다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85681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2" y="337523"/>
            <a:ext cx="18329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샘플링</a:t>
            </a:r>
            <a:endParaRPr lang="en-US" altLang="ko-KR" sz="2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모서리가 둥근 직사각형 8">
            <a:extLst>
              <a:ext uri="{FF2B5EF4-FFF2-40B4-BE49-F238E27FC236}">
                <a16:creationId xmlns:a16="http://schemas.microsoft.com/office/drawing/2014/main" id="{6887C5F6-ED26-42BA-8BEF-1C445398C243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D3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E640C6E-45C9-448C-AF0B-ADFD041558FA}"/>
              </a:ext>
            </a:extLst>
          </p:cNvPr>
          <p:cNvSpPr txBox="1">
            <a:spLocks/>
          </p:cNvSpPr>
          <p:nvPr/>
        </p:nvSpPr>
        <p:spPr>
          <a:xfrm>
            <a:off x="559282" y="871744"/>
            <a:ext cx="10866099" cy="503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기간을 기준으로 예측변수와 종속변수를 생성할 차량정보 데이터를 분리합니다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39172CD-DAF1-48B2-A864-B27012250F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6620" y="1481152"/>
          <a:ext cx="3749962" cy="1420387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665699">
                  <a:extLst>
                    <a:ext uri="{9D8B030D-6E8A-4147-A177-3AD203B41FA5}">
                      <a16:colId xmlns:a16="http://schemas.microsoft.com/office/drawing/2014/main" val="2482399844"/>
                    </a:ext>
                  </a:extLst>
                </a:gridCol>
                <a:gridCol w="1197671">
                  <a:extLst>
                    <a:ext uri="{9D8B030D-6E8A-4147-A177-3AD203B41FA5}">
                      <a16:colId xmlns:a16="http://schemas.microsoft.com/office/drawing/2014/main" val="1277591449"/>
                    </a:ext>
                  </a:extLst>
                </a:gridCol>
                <a:gridCol w="1197671">
                  <a:extLst>
                    <a:ext uri="{9D8B030D-6E8A-4147-A177-3AD203B41FA5}">
                      <a16:colId xmlns:a16="http://schemas.microsoft.com/office/drawing/2014/main" val="1372226674"/>
                    </a:ext>
                  </a:extLst>
                </a:gridCol>
                <a:gridCol w="688921">
                  <a:extLst>
                    <a:ext uri="{9D8B030D-6E8A-4147-A177-3AD203B41FA5}">
                      <a16:colId xmlns:a16="http://schemas.microsoft.com/office/drawing/2014/main" val="3620829616"/>
                    </a:ext>
                  </a:extLst>
                </a:gridCol>
              </a:tblGrid>
              <a:tr h="263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고객</a:t>
                      </a:r>
                      <a:r>
                        <a:rPr lang="en-US" altLang="ko-KR" sz="1400" u="none" strike="noStrike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출고일자</a:t>
                      </a:r>
                      <a:endParaRPr lang="en-US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보유종료일자</a:t>
                      </a:r>
                      <a:endParaRPr lang="en-US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8930202"/>
                  </a:ext>
                </a:extLst>
              </a:tr>
              <a:tr h="2313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baseline="0" dirty="0">
                          <a:effectLst/>
                          <a:latin typeface="+mj-ea"/>
                          <a:ea typeface="+mj-ea"/>
                        </a:rPr>
                        <a:t>A1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2016-06-27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2017-10-12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73127945"/>
                  </a:ext>
                </a:extLst>
              </a:tr>
              <a:tr h="2313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A1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j-ea"/>
                        </a:rPr>
                        <a:t>2017-08-04</a:t>
                      </a:r>
                    </a:p>
                  </a:txBody>
                  <a:tcPr marL="3810" marR="3810" marT="381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 err="1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j-ea"/>
                        </a:rPr>
                        <a:t>NaN</a:t>
                      </a:r>
                      <a:endParaRPr lang="en-US" altLang="ko-KR" sz="1400" b="1" i="0" u="none" strike="noStrike" baseline="0" dirty="0">
                        <a:solidFill>
                          <a:schemeClr val="accent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</a:p>
                  </a:txBody>
                  <a:tcPr marL="3810" marR="3810" marT="381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47563"/>
                  </a:ext>
                </a:extLst>
              </a:tr>
              <a:tr h="2313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B1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2006-06-27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2012-04-27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21613712"/>
                  </a:ext>
                </a:extLst>
              </a:tr>
              <a:tr h="2313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B1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2008-03-01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baseline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NaN</a:t>
                      </a:r>
                      <a:endParaRPr lang="en-US" altLang="ko-KR" sz="1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29262578"/>
                  </a:ext>
                </a:extLst>
              </a:tr>
              <a:tr h="2313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B1</a:t>
                      </a:r>
                    </a:p>
                  </a:txBody>
                  <a:tcPr marL="3810" marR="3810" marT="381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j-ea"/>
                        </a:rPr>
                        <a:t>2017-07-01</a:t>
                      </a:r>
                    </a:p>
                  </a:txBody>
                  <a:tcPr marL="3810" marR="3810" marT="381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 err="1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j-ea"/>
                        </a:rPr>
                        <a:t>NaN</a:t>
                      </a:r>
                      <a:endParaRPr lang="en-US" altLang="ko-KR" sz="1400" b="1" i="0" u="none" strike="noStrike" baseline="0" dirty="0">
                        <a:solidFill>
                          <a:schemeClr val="accent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</a:p>
                  </a:txBody>
                  <a:tcPr marL="3810" marR="3810" marT="381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46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A8B630E-2600-430D-9E9F-C0C8EF85377B}"/>
              </a:ext>
            </a:extLst>
          </p:cNvPr>
          <p:cNvSpPr/>
          <p:nvPr/>
        </p:nvSpPr>
        <p:spPr>
          <a:xfrm>
            <a:off x="4589786" y="1668123"/>
            <a:ext cx="1319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하반기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B1C0ABD-9DA6-411D-A5BB-735F42AD62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2582" y="1490592"/>
          <a:ext cx="3749962" cy="1410949"/>
        </p:xfrm>
        <a:graphic>
          <a:graphicData uri="http://schemas.openxmlformats.org/drawingml/2006/table">
            <a:tbl>
              <a:tblPr firstRow="1">
                <a:tableStyleId>{85BE263C-DBD7-4A20-BB59-AAB30ACAA65A}</a:tableStyleId>
              </a:tblPr>
              <a:tblGrid>
                <a:gridCol w="665699">
                  <a:extLst>
                    <a:ext uri="{9D8B030D-6E8A-4147-A177-3AD203B41FA5}">
                      <a16:colId xmlns:a16="http://schemas.microsoft.com/office/drawing/2014/main" val="2482399844"/>
                    </a:ext>
                  </a:extLst>
                </a:gridCol>
                <a:gridCol w="1197671">
                  <a:extLst>
                    <a:ext uri="{9D8B030D-6E8A-4147-A177-3AD203B41FA5}">
                      <a16:colId xmlns:a16="http://schemas.microsoft.com/office/drawing/2014/main" val="1277591449"/>
                    </a:ext>
                  </a:extLst>
                </a:gridCol>
                <a:gridCol w="1197671">
                  <a:extLst>
                    <a:ext uri="{9D8B030D-6E8A-4147-A177-3AD203B41FA5}">
                      <a16:colId xmlns:a16="http://schemas.microsoft.com/office/drawing/2014/main" val="1372226674"/>
                    </a:ext>
                  </a:extLst>
                </a:gridCol>
                <a:gridCol w="688921">
                  <a:extLst>
                    <a:ext uri="{9D8B030D-6E8A-4147-A177-3AD203B41FA5}">
                      <a16:colId xmlns:a16="http://schemas.microsoft.com/office/drawing/2014/main" val="3620829616"/>
                    </a:ext>
                  </a:extLst>
                </a:gridCol>
              </a:tblGrid>
              <a:tr h="262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고객</a:t>
                      </a:r>
                      <a:r>
                        <a:rPr lang="en-US" altLang="ko-KR" sz="1400" u="none" strike="noStrike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출고일자</a:t>
                      </a:r>
                      <a:endParaRPr lang="en-US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보유종료일자</a:t>
                      </a:r>
                      <a:endParaRPr lang="en-US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8930202"/>
                  </a:ext>
                </a:extLst>
              </a:tr>
              <a:tr h="229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baseline="0" dirty="0">
                          <a:effectLst/>
                          <a:latin typeface="+mj-ea"/>
                          <a:ea typeface="+mj-ea"/>
                        </a:rPr>
                        <a:t>A1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2016-06-27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2017-10-12</a:t>
                      </a:r>
                      <a:endParaRPr lang="en-US" altLang="ko-KR" sz="1400" b="1" i="0" u="none" strike="noStrike" baseline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73127945"/>
                  </a:ext>
                </a:extLst>
              </a:tr>
              <a:tr h="22978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B1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2006-06-27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2012-04-27</a:t>
                      </a:r>
                      <a:endParaRPr lang="en-US" altLang="ko-KR" sz="1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21613712"/>
                  </a:ext>
                </a:extLst>
              </a:tr>
              <a:tr h="22978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B1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2008-03-01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NaN</a:t>
                      </a:r>
                      <a:endParaRPr lang="en-US" altLang="ko-KR" sz="1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29262578"/>
                  </a:ext>
                </a:extLst>
              </a:tr>
              <a:tr h="22978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C1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2001-01-01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2002-02-21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019638459"/>
                  </a:ext>
                </a:extLst>
              </a:tr>
              <a:tr h="22978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C1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2004-12-25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2010-10-11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5242443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6090F5B-DB5B-405B-AA05-6503F275993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246113" y="1490587"/>
              <a:ext cx="665699" cy="1410950"/>
            </p:xfrm>
            <a:graphic>
              <a:graphicData uri="http://schemas.openxmlformats.org/drawingml/2006/table">
                <a:tbl>
                  <a:tblPr firstRow="1">
                    <a:tableStyleId>{2A488322-F2BA-4B5B-9748-0D474271808F}</a:tableStyleId>
                  </a:tblPr>
                  <a:tblGrid>
                    <a:gridCol w="665699">
                      <a:extLst>
                        <a:ext uri="{9D8B030D-6E8A-4147-A177-3AD203B41FA5}">
                          <a16:colId xmlns:a16="http://schemas.microsoft.com/office/drawing/2014/main" val="2482399844"/>
                        </a:ext>
                      </a:extLst>
                    </a:gridCol>
                  </a:tblGrid>
                  <a:tr h="26203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  <a:latin typeface="+mj-ea"/>
                              <a:ea typeface="+mj-ea"/>
                            </a:rPr>
                            <a:t>고객</a:t>
                          </a:r>
                          <a:r>
                            <a:rPr lang="en-US" altLang="ko-KR" sz="1400" u="none" strike="noStrike" dirty="0">
                              <a:effectLst/>
                              <a:latin typeface="+mj-ea"/>
                              <a:ea typeface="+mj-ea"/>
                            </a:rPr>
                            <a:t>ID</a:t>
                          </a:r>
                          <a:endParaRPr lang="en-US" sz="1400" b="1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j-ea"/>
                            <a:ea typeface="+mj-ea"/>
                          </a:endParaRP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2228930202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A1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773127945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B1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505331149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F1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326697588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Z2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086539783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kern="1200" baseline="0" smtClean="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altLang="ko-KR" sz="1400" u="none" strike="noStrike" kern="1200" baseline="0" dirty="0">
                            <a:effectLst/>
                            <a:latin typeface="+mj-ea"/>
                            <a:ea typeface="+mj-ea"/>
                          </a:endParaRP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2840395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96090F5B-DB5B-405B-AA05-6503F275993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246113" y="1490587"/>
              <a:ext cx="665699" cy="1410950"/>
            </p:xfrm>
            <a:graphic>
              <a:graphicData uri="http://schemas.openxmlformats.org/drawingml/2006/table">
                <a:tbl>
                  <a:tblPr firstRow="1">
                    <a:tableStyleId>{2A488322-F2BA-4B5B-9748-0D474271808F}</a:tableStyleId>
                  </a:tblPr>
                  <a:tblGrid>
                    <a:gridCol w="665699">
                      <a:extLst>
                        <a:ext uri="{9D8B030D-6E8A-4147-A177-3AD203B41FA5}">
                          <a16:colId xmlns:a16="http://schemas.microsoft.com/office/drawing/2014/main" val="2482399844"/>
                        </a:ext>
                      </a:extLst>
                    </a:gridCol>
                  </a:tblGrid>
                  <a:tr h="26203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  <a:latin typeface="+mj-ea"/>
                              <a:ea typeface="+mj-ea"/>
                            </a:rPr>
                            <a:t>고객</a:t>
                          </a:r>
                          <a:r>
                            <a:rPr lang="en-US" altLang="ko-KR" sz="1400" u="none" strike="noStrike" dirty="0">
                              <a:effectLst/>
                              <a:latin typeface="+mj-ea"/>
                              <a:ea typeface="+mj-ea"/>
                            </a:rPr>
                            <a:t>ID</a:t>
                          </a:r>
                          <a:endParaRPr lang="en-US" sz="1400" b="1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j-ea"/>
                            <a:ea typeface="+mj-ea"/>
                          </a:endParaRP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2228930202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A1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773127945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B1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505331149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F1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326697588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Z2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086539783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810" marR="3810" marT="3810" marB="0" anchor="ctr">
                        <a:blipFill>
                          <a:blip r:embed="rId3"/>
                          <a:stretch>
                            <a:fillRect t="-521053" r="-2727" b="-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03950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아래쪽 화살표 3">
            <a:extLst>
              <a:ext uri="{FF2B5EF4-FFF2-40B4-BE49-F238E27FC236}">
                <a16:creationId xmlns:a16="http://schemas.microsoft.com/office/drawing/2014/main" id="{083AD818-FB6D-4FBE-8C31-8054A1498665}"/>
              </a:ext>
            </a:extLst>
          </p:cNvPr>
          <p:cNvSpPr/>
          <p:nvPr/>
        </p:nvSpPr>
        <p:spPr>
          <a:xfrm rot="16200000">
            <a:off x="5069263" y="2025370"/>
            <a:ext cx="360638" cy="6925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04520054-28DA-4CB6-A9CE-AC1F549B0B75}"/>
              </a:ext>
            </a:extLst>
          </p:cNvPr>
          <p:cNvSpPr txBox="1">
            <a:spLocks/>
          </p:cNvSpPr>
          <p:nvPr/>
        </p:nvSpPr>
        <p:spPr>
          <a:xfrm>
            <a:off x="559282" y="3470604"/>
            <a:ext cx="10866099" cy="523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분리된 데이터로부터 고객별 파생변수를 생성하고 종속변수인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 여부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087D3C7-F193-4B2C-9FBB-106AFB79A3E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6620" y="4086305"/>
          <a:ext cx="3749962" cy="1420387"/>
        </p:xfrm>
        <a:graphic>
          <a:graphicData uri="http://schemas.openxmlformats.org/drawingml/2006/table">
            <a:tbl>
              <a:tblPr firstRow="1">
                <a:tableStyleId>{85BE263C-DBD7-4A20-BB59-AAB30ACAA65A}</a:tableStyleId>
              </a:tblPr>
              <a:tblGrid>
                <a:gridCol w="665699">
                  <a:extLst>
                    <a:ext uri="{9D8B030D-6E8A-4147-A177-3AD203B41FA5}">
                      <a16:colId xmlns:a16="http://schemas.microsoft.com/office/drawing/2014/main" val="2482399844"/>
                    </a:ext>
                  </a:extLst>
                </a:gridCol>
                <a:gridCol w="1197671">
                  <a:extLst>
                    <a:ext uri="{9D8B030D-6E8A-4147-A177-3AD203B41FA5}">
                      <a16:colId xmlns:a16="http://schemas.microsoft.com/office/drawing/2014/main" val="1277591449"/>
                    </a:ext>
                  </a:extLst>
                </a:gridCol>
                <a:gridCol w="1197671">
                  <a:extLst>
                    <a:ext uri="{9D8B030D-6E8A-4147-A177-3AD203B41FA5}">
                      <a16:colId xmlns:a16="http://schemas.microsoft.com/office/drawing/2014/main" val="1372226674"/>
                    </a:ext>
                  </a:extLst>
                </a:gridCol>
                <a:gridCol w="688921">
                  <a:extLst>
                    <a:ext uri="{9D8B030D-6E8A-4147-A177-3AD203B41FA5}">
                      <a16:colId xmlns:a16="http://schemas.microsoft.com/office/drawing/2014/main" val="3620829616"/>
                    </a:ext>
                  </a:extLst>
                </a:gridCol>
              </a:tblGrid>
              <a:tr h="263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고객</a:t>
                      </a:r>
                      <a:r>
                        <a:rPr lang="en-US" altLang="ko-KR" sz="1400" u="none" strike="noStrike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출고일자</a:t>
                      </a:r>
                      <a:endParaRPr lang="en-US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보유종료일자</a:t>
                      </a:r>
                      <a:endParaRPr lang="en-US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8930202"/>
                  </a:ext>
                </a:extLst>
              </a:tr>
              <a:tr h="2313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baseline="0" dirty="0">
                          <a:effectLst/>
                          <a:latin typeface="+mj-ea"/>
                          <a:ea typeface="+mj-ea"/>
                        </a:rPr>
                        <a:t>A1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2016-06-27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 err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NaN</a:t>
                      </a:r>
                      <a:endParaRPr lang="en-US" altLang="ko-KR" sz="1400" b="1" i="0" u="none" strike="noStrike" baseline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73127945"/>
                  </a:ext>
                </a:extLst>
              </a:tr>
              <a:tr h="2313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B1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2006-06-27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2012-04-27</a:t>
                      </a:r>
                      <a:endParaRPr lang="en-US" altLang="ko-KR" sz="1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21613712"/>
                  </a:ext>
                </a:extLst>
              </a:tr>
              <a:tr h="2313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B1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2008-03-01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NaN</a:t>
                      </a:r>
                      <a:endParaRPr lang="en-US" altLang="ko-KR" sz="14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29262578"/>
                  </a:ext>
                </a:extLst>
              </a:tr>
              <a:tr h="2313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C1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2001-01-01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2002-02-21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019638459"/>
                  </a:ext>
                </a:extLst>
              </a:tr>
              <a:tr h="2313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C1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2004-12-25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2010-10-11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524244315"/>
                  </a:ext>
                </a:extLst>
              </a:tr>
            </a:tbl>
          </a:graphicData>
        </a:graphic>
      </p:graphicFrame>
      <p:sp>
        <p:nvSpPr>
          <p:cNvPr id="35" name="아래쪽 화살표 3">
            <a:extLst>
              <a:ext uri="{FF2B5EF4-FFF2-40B4-BE49-F238E27FC236}">
                <a16:creationId xmlns:a16="http://schemas.microsoft.com/office/drawing/2014/main" id="{6A5AC07E-1426-426E-ABB8-B68E1AB9BA8D}"/>
              </a:ext>
            </a:extLst>
          </p:cNvPr>
          <p:cNvSpPr/>
          <p:nvPr/>
        </p:nvSpPr>
        <p:spPr>
          <a:xfrm rot="16200000">
            <a:off x="5044881" y="4450203"/>
            <a:ext cx="360638" cy="6925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E3239F2B-BD7D-4564-BD5A-E071C81E6E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7901" y="4086303"/>
          <a:ext cx="3451590" cy="1449425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708907">
                  <a:extLst>
                    <a:ext uri="{9D8B030D-6E8A-4147-A177-3AD203B41FA5}">
                      <a16:colId xmlns:a16="http://schemas.microsoft.com/office/drawing/2014/main" val="2482399844"/>
                    </a:ext>
                  </a:extLst>
                </a:gridCol>
                <a:gridCol w="1275407">
                  <a:extLst>
                    <a:ext uri="{9D8B030D-6E8A-4147-A177-3AD203B41FA5}">
                      <a16:colId xmlns:a16="http://schemas.microsoft.com/office/drawing/2014/main" val="1277591449"/>
                    </a:ext>
                  </a:extLst>
                </a:gridCol>
                <a:gridCol w="733638">
                  <a:extLst>
                    <a:ext uri="{9D8B030D-6E8A-4147-A177-3AD203B41FA5}">
                      <a16:colId xmlns:a16="http://schemas.microsoft.com/office/drawing/2014/main" val="3620829616"/>
                    </a:ext>
                  </a:extLst>
                </a:gridCol>
                <a:gridCol w="733638">
                  <a:extLst>
                    <a:ext uri="{9D8B030D-6E8A-4147-A177-3AD203B41FA5}">
                      <a16:colId xmlns:a16="http://schemas.microsoft.com/office/drawing/2014/main" val="3120302200"/>
                    </a:ext>
                  </a:extLst>
                </a:gridCol>
              </a:tblGrid>
              <a:tr h="363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고객</a:t>
                      </a:r>
                      <a:r>
                        <a:rPr lang="en-US" altLang="ko-KR" sz="1400" u="none" strike="noStrike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파생변수</a:t>
                      </a:r>
                      <a:r>
                        <a:rPr lang="en-US" altLang="ko-KR" sz="140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대차여부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930202"/>
                  </a:ext>
                </a:extLst>
              </a:tr>
              <a:tr h="2142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kern="1200" baseline="0" dirty="0">
                          <a:effectLst/>
                          <a:latin typeface="+mj-ea"/>
                          <a:ea typeface="+mj-ea"/>
                        </a:rPr>
                        <a:t>A1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73127945"/>
                  </a:ext>
                </a:extLst>
              </a:tr>
              <a:tr h="2142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B1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21613712"/>
                  </a:ext>
                </a:extLst>
              </a:tr>
              <a:tr h="2142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C1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29262578"/>
                  </a:ext>
                </a:extLst>
              </a:tr>
              <a:tr h="2142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D1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019638459"/>
                  </a:ext>
                </a:extLst>
              </a:tr>
              <a:tr h="2142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E1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…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effectLst/>
                          <a:latin typeface="+mj-ea"/>
                          <a:ea typeface="+mj-ea"/>
                        </a:rPr>
                        <a:t>…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524244315"/>
                  </a:ext>
                </a:extLst>
              </a:tr>
            </a:tbl>
          </a:graphicData>
        </a:graphic>
      </p:graphicFrame>
      <p:sp>
        <p:nvSpPr>
          <p:cNvPr id="39" name="아래쪽 화살표 3">
            <a:extLst>
              <a:ext uri="{FF2B5EF4-FFF2-40B4-BE49-F238E27FC236}">
                <a16:creationId xmlns:a16="http://schemas.microsoft.com/office/drawing/2014/main" id="{51FBC2AB-4CEB-4203-8948-F009450327E5}"/>
              </a:ext>
            </a:extLst>
          </p:cNvPr>
          <p:cNvSpPr/>
          <p:nvPr/>
        </p:nvSpPr>
        <p:spPr>
          <a:xfrm rot="5400000">
            <a:off x="9677456" y="3930011"/>
            <a:ext cx="210690" cy="523275"/>
          </a:xfrm>
          <a:prstGeom prst="down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FE464-3DE4-4F9F-870F-EF4450D39DBE}"/>
              </a:ext>
            </a:extLst>
          </p:cNvPr>
          <p:cNvSpPr txBox="1"/>
          <p:nvPr/>
        </p:nvSpPr>
        <p:spPr>
          <a:xfrm>
            <a:off x="7060653" y="2957219"/>
            <a:ext cx="1593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예측변수를 생성할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차량정보 데이터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E0A47B-92CD-4367-8387-5CA0217C5716}"/>
              </a:ext>
            </a:extLst>
          </p:cNvPr>
          <p:cNvSpPr txBox="1"/>
          <p:nvPr/>
        </p:nvSpPr>
        <p:spPr>
          <a:xfrm>
            <a:off x="9828233" y="2957219"/>
            <a:ext cx="1501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종속변수를 생성할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대차구매한 고객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36AD8F-6D03-4218-A334-512CB20A8E8D}"/>
              </a:ext>
            </a:extLst>
          </p:cNvPr>
          <p:cNvSpPr txBox="1"/>
          <p:nvPr/>
        </p:nvSpPr>
        <p:spPr>
          <a:xfrm>
            <a:off x="1844691" y="3018069"/>
            <a:ext cx="159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차량정보 데이터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40277D-8FCF-4C4E-8C6A-78667D05FEDD}"/>
              </a:ext>
            </a:extLst>
          </p:cNvPr>
          <p:cNvSpPr txBox="1"/>
          <p:nvPr/>
        </p:nvSpPr>
        <p:spPr>
          <a:xfrm>
            <a:off x="6776048" y="5622482"/>
            <a:ext cx="159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데이터</a:t>
            </a:r>
            <a:endParaRPr lang="en-US" altLang="ko-KR" sz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CA2931-996F-4779-9D14-D3EA8705B46C}"/>
              </a:ext>
            </a:extLst>
          </p:cNvPr>
          <p:cNvSpPr txBox="1"/>
          <p:nvPr/>
        </p:nvSpPr>
        <p:spPr>
          <a:xfrm>
            <a:off x="1006766" y="5622483"/>
            <a:ext cx="326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기간에 포함되는 보유종료일자는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결측처리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표 45">
                <a:extLst>
                  <a:ext uri="{FF2B5EF4-FFF2-40B4-BE49-F238E27FC236}">
                    <a16:creationId xmlns:a16="http://schemas.microsoft.com/office/drawing/2014/main" id="{A77DAB7D-9291-40A6-9095-776AFFAAC0D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37960" y="4079982"/>
              <a:ext cx="665699" cy="1410950"/>
            </p:xfrm>
            <a:graphic>
              <a:graphicData uri="http://schemas.openxmlformats.org/drawingml/2006/table">
                <a:tbl>
                  <a:tblPr firstRow="1">
                    <a:tableStyleId>{2A488322-F2BA-4B5B-9748-0D474271808F}</a:tableStyleId>
                  </a:tblPr>
                  <a:tblGrid>
                    <a:gridCol w="665699">
                      <a:extLst>
                        <a:ext uri="{9D8B030D-6E8A-4147-A177-3AD203B41FA5}">
                          <a16:colId xmlns:a16="http://schemas.microsoft.com/office/drawing/2014/main" val="2482399844"/>
                        </a:ext>
                      </a:extLst>
                    </a:gridCol>
                  </a:tblGrid>
                  <a:tr h="26203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  <a:latin typeface="+mj-ea"/>
                              <a:ea typeface="+mj-ea"/>
                            </a:rPr>
                            <a:t>고객</a:t>
                          </a:r>
                          <a:r>
                            <a:rPr lang="en-US" altLang="ko-KR" sz="1400" u="none" strike="noStrike" dirty="0">
                              <a:effectLst/>
                              <a:latin typeface="+mj-ea"/>
                              <a:ea typeface="+mj-ea"/>
                            </a:rPr>
                            <a:t>ID</a:t>
                          </a:r>
                          <a:endParaRPr lang="en-US" sz="1400" b="1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j-ea"/>
                            <a:ea typeface="+mj-ea"/>
                          </a:endParaRP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2228930202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A1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773127945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B1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505331149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F1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326697588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Z2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086539783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u="none" strike="noStrike" kern="1200" baseline="0" smtClean="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altLang="ko-KR" sz="1400" u="none" strike="noStrike" kern="1200" baseline="0" dirty="0">
                            <a:effectLst/>
                            <a:latin typeface="+mj-ea"/>
                            <a:ea typeface="+mj-ea"/>
                          </a:endParaRP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2840395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표 45">
                <a:extLst>
                  <a:ext uri="{FF2B5EF4-FFF2-40B4-BE49-F238E27FC236}">
                    <a16:creationId xmlns:a16="http://schemas.microsoft.com/office/drawing/2014/main" id="{A77DAB7D-9291-40A6-9095-776AFFAAC0D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37960" y="4079982"/>
              <a:ext cx="665699" cy="1410950"/>
            </p:xfrm>
            <a:graphic>
              <a:graphicData uri="http://schemas.openxmlformats.org/drawingml/2006/table">
                <a:tbl>
                  <a:tblPr firstRow="1">
                    <a:tableStyleId>{2A488322-F2BA-4B5B-9748-0D474271808F}</a:tableStyleId>
                  </a:tblPr>
                  <a:tblGrid>
                    <a:gridCol w="665699">
                      <a:extLst>
                        <a:ext uri="{9D8B030D-6E8A-4147-A177-3AD203B41FA5}">
                          <a16:colId xmlns:a16="http://schemas.microsoft.com/office/drawing/2014/main" val="2482399844"/>
                        </a:ext>
                      </a:extLst>
                    </a:gridCol>
                  </a:tblGrid>
                  <a:tr h="26203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  <a:latin typeface="+mj-ea"/>
                              <a:ea typeface="+mj-ea"/>
                            </a:rPr>
                            <a:t>고객</a:t>
                          </a:r>
                          <a:r>
                            <a:rPr lang="en-US" altLang="ko-KR" sz="1400" u="none" strike="noStrike" dirty="0">
                              <a:effectLst/>
                              <a:latin typeface="+mj-ea"/>
                              <a:ea typeface="+mj-ea"/>
                            </a:rPr>
                            <a:t>ID</a:t>
                          </a:r>
                          <a:endParaRPr lang="en-US" sz="1400" b="1" i="0" u="none" strike="noStrike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j-ea"/>
                            <a:ea typeface="+mj-ea"/>
                          </a:endParaRP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2228930202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A1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773127945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B1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505331149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F1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326697588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u="none" strike="noStrike" kern="1200" baseline="0" dirty="0">
                              <a:effectLst/>
                              <a:latin typeface="+mj-ea"/>
                              <a:ea typeface="+mj-ea"/>
                            </a:rPr>
                            <a:t>Z2</a:t>
                          </a:r>
                        </a:p>
                      </a:txBody>
                      <a:tcPr marL="3810" marR="3810" marT="3810" marB="0" anchor="ctr"/>
                    </a:tc>
                    <a:extLst>
                      <a:ext uri="{0D108BD9-81ED-4DB2-BD59-A6C34878D82A}">
                        <a16:rowId xmlns:a16="http://schemas.microsoft.com/office/drawing/2014/main" val="1086539783"/>
                      </a:ext>
                    </a:extLst>
                  </a:tr>
                  <a:tr h="2297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810" marR="3810" marT="3810" marB="0" anchor="ctr">
                        <a:blipFill>
                          <a:blip r:embed="rId4"/>
                          <a:stretch>
                            <a:fillRect t="-523684" r="-1802" b="-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03950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E07C67BA-7A63-40C2-AB8E-5129AE98C08C}"/>
              </a:ext>
            </a:extLst>
          </p:cNvPr>
          <p:cNvSpPr txBox="1">
            <a:spLocks/>
          </p:cNvSpPr>
          <p:nvPr/>
        </p:nvSpPr>
        <p:spPr>
          <a:xfrm>
            <a:off x="766620" y="6058958"/>
            <a:ext cx="10866099" cy="503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※ TRAIN 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상반기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2017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상반기까지 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번의 최종 데이터를 합치고 중복 관측치를 제거한 데이터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TEST SET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하반기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09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13F4AA8F-FE35-45AA-99F2-2D20B8863877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C0D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3" y="337523"/>
            <a:ext cx="22191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파생 변수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B5DCB2-9E9B-45A8-BC14-76A4858A981C}"/>
              </a:ext>
            </a:extLst>
          </p:cNvPr>
          <p:cNvSpPr txBox="1"/>
          <p:nvPr/>
        </p:nvSpPr>
        <p:spPr>
          <a:xfrm>
            <a:off x="2039299" y="961002"/>
            <a:ext cx="930940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주소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주택평형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평균가격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기재여부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각 변수의 </a:t>
            </a:r>
            <a:r>
              <a:rPr lang="ko-KR" altLang="en-US" b="1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결측치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여부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최초 구매 나이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최초구매 출고일자 기준 고객 나이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현재 나이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예측 시점 기준 고객 나이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마지막 보유일자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보유종료일자 중 </a:t>
            </a:r>
            <a:r>
              <a:rPr lang="ko-KR" altLang="en-US" b="1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결측치를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제외한 가장 큰 값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마지막 보유일자 나이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마지막 보유일자 기준 고객 나이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개인사업자 여부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성별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기존 변수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5EF2B-A531-435D-B001-9CD410CE3B48}"/>
              </a:ext>
            </a:extLst>
          </p:cNvPr>
          <p:cNvSpPr txBox="1"/>
          <p:nvPr/>
        </p:nvSpPr>
        <p:spPr>
          <a:xfrm>
            <a:off x="219803" y="1157022"/>
            <a:ext cx="1809844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고객관련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보유기간 관련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차량대수 관련</a:t>
            </a:r>
            <a:endParaRPr lang="en-US" altLang="ko-KR" sz="1400" b="1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4AF8D4-C91E-4A4D-BF92-0EB4CC7F4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51052"/>
              </p:ext>
            </p:extLst>
          </p:nvPr>
        </p:nvGraphicFramePr>
        <p:xfrm>
          <a:off x="586627" y="3858446"/>
          <a:ext cx="3925597" cy="1350195"/>
        </p:xfrm>
        <a:graphic>
          <a:graphicData uri="http://schemas.openxmlformats.org/drawingml/2006/table">
            <a:tbl>
              <a:tblPr firstRow="1">
                <a:tableStyleId>{85BE263C-DBD7-4A20-BB59-AAB30ACAA65A}</a:tableStyleId>
              </a:tblPr>
              <a:tblGrid>
                <a:gridCol w="601345">
                  <a:extLst>
                    <a:ext uri="{9D8B030D-6E8A-4147-A177-3AD203B41FA5}">
                      <a16:colId xmlns:a16="http://schemas.microsoft.com/office/drawing/2014/main" val="2482399844"/>
                    </a:ext>
                  </a:extLst>
                </a:gridCol>
                <a:gridCol w="1002982">
                  <a:extLst>
                    <a:ext uri="{9D8B030D-6E8A-4147-A177-3AD203B41FA5}">
                      <a16:colId xmlns:a16="http://schemas.microsoft.com/office/drawing/2014/main" val="1458691728"/>
                    </a:ext>
                  </a:extLst>
                </a:gridCol>
                <a:gridCol w="1160635">
                  <a:extLst>
                    <a:ext uri="{9D8B030D-6E8A-4147-A177-3AD203B41FA5}">
                      <a16:colId xmlns:a16="http://schemas.microsoft.com/office/drawing/2014/main" val="1277591449"/>
                    </a:ext>
                  </a:extLst>
                </a:gridCol>
                <a:gridCol w="1160635">
                  <a:extLst>
                    <a:ext uri="{9D8B030D-6E8A-4147-A177-3AD203B41FA5}">
                      <a16:colId xmlns:a16="http://schemas.microsoft.com/office/drawing/2014/main" val="1372226674"/>
                    </a:ext>
                  </a:extLst>
                </a:gridCol>
              </a:tblGrid>
              <a:tr h="371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고객</a:t>
                      </a:r>
                      <a:r>
                        <a:rPr lang="en-US" altLang="ko-KR" sz="14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생년월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출고일자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보유종료일자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8930202"/>
                  </a:ext>
                </a:extLst>
              </a:tr>
              <a:tr h="3261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baseline="0" dirty="0">
                          <a:effectLst/>
                          <a:latin typeface="+mj-ea"/>
                          <a:ea typeface="+mj-ea"/>
                        </a:rPr>
                        <a:t>A1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1990-05-01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2000-10-01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NaN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73127945"/>
                  </a:ext>
                </a:extLst>
              </a:tr>
              <a:tr h="3261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A1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2002-03-02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baseline="0" dirty="0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2012-10-05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21613712"/>
                  </a:ext>
                </a:extLst>
              </a:tr>
              <a:tr h="3261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A1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2004-01-01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2010-07-06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2926257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5258E03-DA67-4F6A-AF06-D229897DB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576427"/>
              </p:ext>
            </p:extLst>
          </p:nvPr>
        </p:nvGraphicFramePr>
        <p:xfrm>
          <a:off x="6145320" y="4068553"/>
          <a:ext cx="5598634" cy="92998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563725">
                  <a:extLst>
                    <a:ext uri="{9D8B030D-6E8A-4147-A177-3AD203B41FA5}">
                      <a16:colId xmlns:a16="http://schemas.microsoft.com/office/drawing/2014/main" val="2482399844"/>
                    </a:ext>
                  </a:extLst>
                </a:gridCol>
                <a:gridCol w="1363865">
                  <a:extLst>
                    <a:ext uri="{9D8B030D-6E8A-4147-A177-3AD203B41FA5}">
                      <a16:colId xmlns:a16="http://schemas.microsoft.com/office/drawing/2014/main" val="1277591449"/>
                    </a:ext>
                  </a:extLst>
                </a:gridCol>
                <a:gridCol w="1063526">
                  <a:extLst>
                    <a:ext uri="{9D8B030D-6E8A-4147-A177-3AD203B41FA5}">
                      <a16:colId xmlns:a16="http://schemas.microsoft.com/office/drawing/2014/main" val="3620829616"/>
                    </a:ext>
                  </a:extLst>
                </a:gridCol>
                <a:gridCol w="1303759">
                  <a:extLst>
                    <a:ext uri="{9D8B030D-6E8A-4147-A177-3AD203B41FA5}">
                      <a16:colId xmlns:a16="http://schemas.microsoft.com/office/drawing/2014/main" val="1905380779"/>
                    </a:ext>
                  </a:extLst>
                </a:gridCol>
                <a:gridCol w="1303759">
                  <a:extLst>
                    <a:ext uri="{9D8B030D-6E8A-4147-A177-3AD203B41FA5}">
                      <a16:colId xmlns:a16="http://schemas.microsoft.com/office/drawing/2014/main" val="184305891"/>
                    </a:ext>
                  </a:extLst>
                </a:gridCol>
              </a:tblGrid>
              <a:tr h="6069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고객</a:t>
                      </a:r>
                      <a:r>
                        <a:rPr lang="en-US" altLang="ko-KR" sz="1400" u="none" strike="noStrike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최초구매나이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현재 나이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마지막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보유일자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마지막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보유일자 나이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8930202"/>
                  </a:ext>
                </a:extLst>
              </a:tr>
              <a:tr h="323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kern="1200" baseline="0" dirty="0">
                          <a:effectLst/>
                          <a:latin typeface="+mj-ea"/>
                          <a:ea typeface="+mj-ea"/>
                        </a:rPr>
                        <a:t>A1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kern="1200" baseline="0" dirty="0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2012-10-05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731279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2A193D3-5A05-4641-AF66-F2B6F5642732}"/>
              </a:ext>
            </a:extLst>
          </p:cNvPr>
          <p:cNvSpPr/>
          <p:nvPr/>
        </p:nvSpPr>
        <p:spPr>
          <a:xfrm>
            <a:off x="4652946" y="4054670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4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ko-KR" altLang="en-US" sz="14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하반기</a:t>
            </a:r>
            <a:endParaRPr lang="en-US" altLang="ko-KR" sz="140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fontAlgn="ctr"/>
            <a:r>
              <a:rPr lang="en-US" altLang="ko-KR" sz="14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400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2017-07-01</a:t>
            </a:r>
            <a:r>
              <a:rPr lang="en-US" altLang="ko-KR" sz="14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0" name="아래쪽 화살표 3">
            <a:extLst>
              <a:ext uri="{FF2B5EF4-FFF2-40B4-BE49-F238E27FC236}">
                <a16:creationId xmlns:a16="http://schemas.microsoft.com/office/drawing/2014/main" id="{D150837B-59D0-4FB1-96EC-98F39B8D574B}"/>
              </a:ext>
            </a:extLst>
          </p:cNvPr>
          <p:cNvSpPr/>
          <p:nvPr/>
        </p:nvSpPr>
        <p:spPr>
          <a:xfrm rot="16200000">
            <a:off x="5074566" y="4411917"/>
            <a:ext cx="508414" cy="6925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88C49FC-9D94-4E71-909A-C8DFE3B8229F}"/>
              </a:ext>
            </a:extLst>
          </p:cNvPr>
          <p:cNvCxnSpPr>
            <a:cxnSpLocks/>
          </p:cNvCxnSpPr>
          <p:nvPr/>
        </p:nvCxnSpPr>
        <p:spPr>
          <a:xfrm flipH="1">
            <a:off x="10760364" y="4663695"/>
            <a:ext cx="20320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9D5D4A-4C37-442D-B1DD-1D66904B1A32}"/>
              </a:ext>
            </a:extLst>
          </p:cNvPr>
          <p:cNvSpPr/>
          <p:nvPr/>
        </p:nvSpPr>
        <p:spPr>
          <a:xfrm>
            <a:off x="586627" y="5383776"/>
            <a:ext cx="84320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ctr"/>
            <a:r>
              <a:rPr lang="ko-KR" altLang="en-US" sz="1400" b="1" dirty="0">
                <a:latin typeface="+mj-ea"/>
              </a:rPr>
              <a:t>최초구매나이</a:t>
            </a:r>
            <a:r>
              <a:rPr lang="en-US" altLang="ko-KR" sz="1400" b="1" dirty="0">
                <a:latin typeface="+mj-ea"/>
              </a:rPr>
              <a:t>	: </a:t>
            </a:r>
            <a:r>
              <a:rPr lang="ko-KR" altLang="en-US" sz="1400" b="1" dirty="0">
                <a:latin typeface="+mj-ea"/>
              </a:rPr>
              <a:t>출고일자 최솟값</a:t>
            </a:r>
            <a:r>
              <a:rPr lang="en-US" altLang="ko-KR" sz="1400" b="1" dirty="0">
                <a:latin typeface="+mj-ea"/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</a:rPr>
              <a:t>2000-10-01</a:t>
            </a:r>
            <a:r>
              <a:rPr lang="en-US" altLang="ko-KR" sz="1400" b="1" dirty="0">
                <a:latin typeface="+mj-ea"/>
              </a:rPr>
              <a:t>) – </a:t>
            </a:r>
            <a:r>
              <a:rPr lang="ko-KR" altLang="en-US" sz="1400" b="1" dirty="0" err="1">
                <a:latin typeface="+mj-ea"/>
              </a:rPr>
              <a:t>생년월</a:t>
            </a:r>
            <a:r>
              <a:rPr lang="en-US" altLang="ko-KR" sz="1400" b="1" dirty="0">
                <a:latin typeface="+mj-ea"/>
              </a:rPr>
              <a:t>(1990-05-01) =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</a:rPr>
              <a:t>만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</a:rPr>
              <a:t>10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</a:rPr>
              <a:t>세</a:t>
            </a:r>
            <a:endParaRPr lang="en-US" altLang="ko-KR" sz="1400" b="1" dirty="0">
              <a:solidFill>
                <a:srgbClr val="FF0000"/>
              </a:solidFill>
              <a:latin typeface="+mj-ea"/>
            </a:endParaRPr>
          </a:p>
          <a:p>
            <a:pPr algn="just" fontAlgn="ctr"/>
            <a:r>
              <a:rPr lang="ko-KR" altLang="en-US" sz="1400" b="1" dirty="0">
                <a:latin typeface="+mj-ea"/>
              </a:rPr>
              <a:t>현재나이</a:t>
            </a:r>
            <a:r>
              <a:rPr lang="en-US" altLang="ko-KR" sz="1400" b="1" dirty="0">
                <a:latin typeface="+mj-ea"/>
              </a:rPr>
              <a:t>		: </a:t>
            </a:r>
            <a:r>
              <a:rPr lang="ko-KR" altLang="en-US" sz="1400" b="1" dirty="0">
                <a:latin typeface="+mj-ea"/>
              </a:rPr>
              <a:t>예측시점</a:t>
            </a:r>
            <a:r>
              <a:rPr lang="en-US" altLang="ko-KR" sz="1400" b="1" dirty="0">
                <a:latin typeface="+mj-ea"/>
              </a:rPr>
              <a:t>(</a:t>
            </a:r>
            <a:r>
              <a:rPr lang="en-US" altLang="ko-KR" sz="1400" b="1" dirty="0">
                <a:solidFill>
                  <a:schemeClr val="accent1"/>
                </a:solidFill>
                <a:latin typeface="+mj-ea"/>
              </a:rPr>
              <a:t>2017-07-01</a:t>
            </a:r>
            <a:r>
              <a:rPr lang="en-US" altLang="ko-KR" sz="1400" b="1" dirty="0">
                <a:latin typeface="+mj-ea"/>
              </a:rPr>
              <a:t>) – </a:t>
            </a:r>
            <a:r>
              <a:rPr lang="ko-KR" altLang="en-US" sz="1400" b="1" dirty="0" err="1">
                <a:latin typeface="+mj-ea"/>
              </a:rPr>
              <a:t>생년월</a:t>
            </a:r>
            <a:r>
              <a:rPr lang="en-US" altLang="ko-KR" sz="1400" b="1" dirty="0">
                <a:latin typeface="+mj-ea"/>
              </a:rPr>
              <a:t>(1990-05-01) = </a:t>
            </a:r>
            <a:r>
              <a:rPr lang="ko-KR" altLang="en-US" sz="1400" b="1" dirty="0">
                <a:solidFill>
                  <a:schemeClr val="accent1"/>
                </a:solidFill>
                <a:latin typeface="+mj-ea"/>
              </a:rPr>
              <a:t>만 </a:t>
            </a:r>
            <a:r>
              <a:rPr lang="en-US" altLang="ko-KR" sz="1400" b="1" dirty="0">
                <a:solidFill>
                  <a:schemeClr val="accent1"/>
                </a:solidFill>
                <a:latin typeface="+mj-ea"/>
              </a:rPr>
              <a:t>17</a:t>
            </a:r>
            <a:r>
              <a:rPr lang="ko-KR" altLang="en-US" sz="1400" b="1" dirty="0">
                <a:solidFill>
                  <a:schemeClr val="accent1"/>
                </a:solidFill>
                <a:latin typeface="+mj-ea"/>
              </a:rPr>
              <a:t>세</a:t>
            </a:r>
            <a:endParaRPr lang="en-US" altLang="ko-KR" sz="1400" b="1" dirty="0">
              <a:solidFill>
                <a:schemeClr val="accent1"/>
              </a:solidFill>
              <a:latin typeface="+mj-ea"/>
            </a:endParaRPr>
          </a:p>
          <a:p>
            <a:pPr algn="just" fontAlgn="ctr"/>
            <a:r>
              <a:rPr lang="ko-KR" altLang="en-US" sz="1400" b="1" dirty="0">
                <a:latin typeface="+mj-ea"/>
              </a:rPr>
              <a:t>마지막 보유일자 나이</a:t>
            </a:r>
            <a:r>
              <a:rPr lang="en-US" altLang="ko-KR" sz="1400" b="1" dirty="0">
                <a:latin typeface="+mj-ea"/>
              </a:rPr>
              <a:t>	: </a:t>
            </a:r>
            <a:r>
              <a:rPr lang="ko-KR" altLang="en-US" sz="1400" b="1" dirty="0">
                <a:latin typeface="+mj-ea"/>
              </a:rPr>
              <a:t>마지막 보유일자</a:t>
            </a:r>
            <a:r>
              <a:rPr lang="en-US" altLang="ko-KR" sz="1400" b="1" dirty="0">
                <a:latin typeface="+mj-ea"/>
              </a:rPr>
              <a:t>(</a:t>
            </a:r>
            <a:r>
              <a:rPr lang="en-US" altLang="ko-KR" sz="1400" b="1" dirty="0">
                <a:solidFill>
                  <a:schemeClr val="accent6"/>
                </a:solidFill>
                <a:latin typeface="+mj-ea"/>
              </a:rPr>
              <a:t>2012-10-05</a:t>
            </a:r>
            <a:r>
              <a:rPr lang="en-US" altLang="ko-KR" sz="1400" b="1" dirty="0">
                <a:latin typeface="+mj-ea"/>
              </a:rPr>
              <a:t>) – </a:t>
            </a:r>
            <a:r>
              <a:rPr lang="ko-KR" altLang="en-US" sz="1400" b="1" dirty="0" err="1">
                <a:latin typeface="+mj-ea"/>
              </a:rPr>
              <a:t>생년월</a:t>
            </a:r>
            <a:r>
              <a:rPr lang="en-US" altLang="ko-KR" sz="1400" b="1" dirty="0">
                <a:latin typeface="+mj-ea"/>
              </a:rPr>
              <a:t>(1990-05-01) = </a:t>
            </a:r>
            <a:r>
              <a:rPr lang="ko-KR" altLang="en-US" sz="1400" b="1" dirty="0">
                <a:solidFill>
                  <a:schemeClr val="accent6"/>
                </a:solidFill>
                <a:latin typeface="+mj-ea"/>
              </a:rPr>
              <a:t>만 </a:t>
            </a:r>
            <a:r>
              <a:rPr lang="en-US" altLang="ko-KR" sz="1400" b="1" dirty="0">
                <a:solidFill>
                  <a:schemeClr val="accent6"/>
                </a:solidFill>
                <a:latin typeface="+mj-ea"/>
              </a:rPr>
              <a:t>12</a:t>
            </a:r>
            <a:r>
              <a:rPr lang="ko-KR" altLang="en-US" sz="1400" b="1" dirty="0">
                <a:solidFill>
                  <a:schemeClr val="accent6"/>
                </a:solidFill>
                <a:latin typeface="+mj-ea"/>
              </a:rPr>
              <a:t>세</a:t>
            </a:r>
            <a:endParaRPr lang="en-US" altLang="ko-KR" sz="1400" b="1" dirty="0">
              <a:solidFill>
                <a:schemeClr val="accent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814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13F4AA8F-FE35-45AA-99F2-2D20B8863877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C0D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3" y="337523"/>
            <a:ext cx="22191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파생 변수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5EF2B-A531-435D-B001-9CD410CE3B48}"/>
              </a:ext>
            </a:extLst>
          </p:cNvPr>
          <p:cNvSpPr txBox="1"/>
          <p:nvPr/>
        </p:nvSpPr>
        <p:spPr>
          <a:xfrm>
            <a:off x="219803" y="1157022"/>
            <a:ext cx="1809844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고객관련</a:t>
            </a:r>
            <a:endParaRPr lang="en-US" altLang="ko-KR" sz="1400" b="1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보유기간 관련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차량대수 관련</a:t>
            </a:r>
            <a:endParaRPr lang="en-US" altLang="ko-KR" sz="1400" b="1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7D549-C4E9-48E9-9F69-864786B08063}"/>
              </a:ext>
            </a:extLst>
          </p:cNvPr>
          <p:cNvSpPr txBox="1"/>
          <p:nvPr/>
        </p:nvSpPr>
        <p:spPr>
          <a:xfrm>
            <a:off x="2039299" y="961002"/>
            <a:ext cx="930940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보유종료 존재여부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보유종료일자 값 존재 여부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차량보유기간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보유종료일자 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출고일자 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단위 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개월 수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평균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최대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최소 차량보유기간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차량보유기간의 평균값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최댓값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최솟값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마지막 보유일자와 예측시점 간격</a:t>
            </a:r>
            <a:r>
              <a:rPr lang="en-US" altLang="ko-KR" sz="1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예측시점 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보유일자 최댓값 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단위 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개월 수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마지막 출고일자와 예측시점 간격</a:t>
            </a:r>
            <a:r>
              <a:rPr lang="en-US" altLang="ko-KR" sz="1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예측시점 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출고일자 최댓값 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단위 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개월 수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CEAD71B-FF9E-47E3-80A2-7D9C4C053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861930"/>
              </p:ext>
            </p:extLst>
          </p:nvPr>
        </p:nvGraphicFramePr>
        <p:xfrm>
          <a:off x="586627" y="3858446"/>
          <a:ext cx="3925597" cy="1350195"/>
        </p:xfrm>
        <a:graphic>
          <a:graphicData uri="http://schemas.openxmlformats.org/drawingml/2006/table">
            <a:tbl>
              <a:tblPr firstRow="1">
                <a:tableStyleId>{85BE263C-DBD7-4A20-BB59-AAB30ACAA65A}</a:tableStyleId>
              </a:tblPr>
              <a:tblGrid>
                <a:gridCol w="601345">
                  <a:extLst>
                    <a:ext uri="{9D8B030D-6E8A-4147-A177-3AD203B41FA5}">
                      <a16:colId xmlns:a16="http://schemas.microsoft.com/office/drawing/2014/main" val="2482399844"/>
                    </a:ext>
                  </a:extLst>
                </a:gridCol>
                <a:gridCol w="1002982">
                  <a:extLst>
                    <a:ext uri="{9D8B030D-6E8A-4147-A177-3AD203B41FA5}">
                      <a16:colId xmlns:a16="http://schemas.microsoft.com/office/drawing/2014/main" val="1458691728"/>
                    </a:ext>
                  </a:extLst>
                </a:gridCol>
                <a:gridCol w="1160635">
                  <a:extLst>
                    <a:ext uri="{9D8B030D-6E8A-4147-A177-3AD203B41FA5}">
                      <a16:colId xmlns:a16="http://schemas.microsoft.com/office/drawing/2014/main" val="1277591449"/>
                    </a:ext>
                  </a:extLst>
                </a:gridCol>
                <a:gridCol w="1160635">
                  <a:extLst>
                    <a:ext uri="{9D8B030D-6E8A-4147-A177-3AD203B41FA5}">
                      <a16:colId xmlns:a16="http://schemas.microsoft.com/office/drawing/2014/main" val="1372226674"/>
                    </a:ext>
                  </a:extLst>
                </a:gridCol>
              </a:tblGrid>
              <a:tr h="371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고객</a:t>
                      </a:r>
                      <a:r>
                        <a:rPr lang="en-US" altLang="ko-KR" sz="14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출고일자</a:t>
                      </a:r>
                      <a:endParaRPr lang="en-US" altLang="ko-KR" sz="1400" b="1" i="0" u="none" strike="noStrike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보유종료일자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차량보유기간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8930202"/>
                  </a:ext>
                </a:extLst>
              </a:tr>
              <a:tr h="3261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A1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2000-10-01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NaN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NaN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73127945"/>
                  </a:ext>
                </a:extLst>
              </a:tr>
              <a:tr h="3261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A1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2002-03-02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kern="1200" baseline="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2012-12-05</a:t>
                      </a:r>
                      <a:endParaRPr lang="en-US" altLang="ko-KR" sz="1400" b="1" i="0" u="none" strike="noStrike" baseline="0" dirty="0">
                        <a:solidFill>
                          <a:schemeClr val="accent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130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21613712"/>
                  </a:ext>
                </a:extLst>
              </a:tr>
              <a:tr h="3261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A1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kern="1200" baseline="0" dirty="0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2004-01-01</a:t>
                      </a:r>
                      <a:endParaRPr lang="en-US" altLang="ko-KR" sz="1400" b="1" i="0" u="none" strike="noStrike" baseline="0" dirty="0">
                        <a:solidFill>
                          <a:schemeClr val="accent6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2010-08-06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2926257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079F50A-068D-44FE-A462-7DCFAF946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351853"/>
              </p:ext>
            </p:extLst>
          </p:nvPr>
        </p:nvGraphicFramePr>
        <p:xfrm>
          <a:off x="6145320" y="3767121"/>
          <a:ext cx="5598634" cy="92998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563725">
                  <a:extLst>
                    <a:ext uri="{9D8B030D-6E8A-4147-A177-3AD203B41FA5}">
                      <a16:colId xmlns:a16="http://schemas.microsoft.com/office/drawing/2014/main" val="2482399844"/>
                    </a:ext>
                  </a:extLst>
                </a:gridCol>
                <a:gridCol w="892482">
                  <a:extLst>
                    <a:ext uri="{9D8B030D-6E8A-4147-A177-3AD203B41FA5}">
                      <a16:colId xmlns:a16="http://schemas.microsoft.com/office/drawing/2014/main" val="1277591449"/>
                    </a:ext>
                  </a:extLst>
                </a:gridCol>
                <a:gridCol w="1380809">
                  <a:extLst>
                    <a:ext uri="{9D8B030D-6E8A-4147-A177-3AD203B41FA5}">
                      <a16:colId xmlns:a16="http://schemas.microsoft.com/office/drawing/2014/main" val="3620829616"/>
                    </a:ext>
                  </a:extLst>
                </a:gridCol>
                <a:gridCol w="1380809">
                  <a:extLst>
                    <a:ext uri="{9D8B030D-6E8A-4147-A177-3AD203B41FA5}">
                      <a16:colId xmlns:a16="http://schemas.microsoft.com/office/drawing/2014/main" val="1905380779"/>
                    </a:ext>
                  </a:extLst>
                </a:gridCol>
                <a:gridCol w="1380809">
                  <a:extLst>
                    <a:ext uri="{9D8B030D-6E8A-4147-A177-3AD203B41FA5}">
                      <a16:colId xmlns:a16="http://schemas.microsoft.com/office/drawing/2014/main" val="184305891"/>
                    </a:ext>
                  </a:extLst>
                </a:gridCol>
              </a:tblGrid>
              <a:tr h="6069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고객</a:t>
                      </a:r>
                      <a:r>
                        <a:rPr lang="en-US" altLang="ko-KR" sz="1400" u="none" strike="noStrike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보유종료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존재여부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평균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차량보유기간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최대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차량보유기간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최소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차량보유기간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8930202"/>
                  </a:ext>
                </a:extLst>
              </a:tr>
              <a:tr h="323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kern="1200" baseline="0" dirty="0">
                          <a:effectLst/>
                          <a:latin typeface="+mj-ea"/>
                          <a:ea typeface="+mj-ea"/>
                        </a:rPr>
                        <a:t>A1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MEAN(</a:t>
                      </a:r>
                      <a:r>
                        <a:rPr lang="en-US" altLang="ko-KR" sz="1400" b="1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130,80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MAX(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130,80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MIN(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130,80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73127945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8306C4-9B3A-46E2-9C4D-FB9E4AD7A7FA}"/>
              </a:ext>
            </a:extLst>
          </p:cNvPr>
          <p:cNvSpPr/>
          <p:nvPr/>
        </p:nvSpPr>
        <p:spPr>
          <a:xfrm>
            <a:off x="4652946" y="4054670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400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ko-KR" altLang="en-US" sz="1400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하반기</a:t>
            </a:r>
            <a:endParaRPr lang="en-US" altLang="ko-KR" sz="1400" dirty="0">
              <a:solidFill>
                <a:srgbClr val="7030A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fontAlgn="ctr"/>
            <a:r>
              <a:rPr lang="en-US" altLang="ko-KR" sz="1400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400" b="1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2017-07-01</a:t>
            </a:r>
            <a:r>
              <a:rPr lang="en-US" altLang="ko-KR" sz="1400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7" name="아래쪽 화살표 3">
            <a:extLst>
              <a:ext uri="{FF2B5EF4-FFF2-40B4-BE49-F238E27FC236}">
                <a16:creationId xmlns:a16="http://schemas.microsoft.com/office/drawing/2014/main" id="{A55E3D22-75EB-4728-8FF9-901192C38FEA}"/>
              </a:ext>
            </a:extLst>
          </p:cNvPr>
          <p:cNvSpPr/>
          <p:nvPr/>
        </p:nvSpPr>
        <p:spPr>
          <a:xfrm rot="16200000">
            <a:off x="5074566" y="4411917"/>
            <a:ext cx="508414" cy="6925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7F6885C-B9FA-4412-8DB1-0B6040F1E92B}"/>
              </a:ext>
            </a:extLst>
          </p:cNvPr>
          <p:cNvCxnSpPr>
            <a:cxnSpLocks/>
          </p:cNvCxnSpPr>
          <p:nvPr/>
        </p:nvCxnSpPr>
        <p:spPr>
          <a:xfrm flipH="1">
            <a:off x="10760364" y="4968577"/>
            <a:ext cx="20320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828ADC-59F8-4344-B295-272659FA070B}"/>
              </a:ext>
            </a:extLst>
          </p:cNvPr>
          <p:cNvSpPr/>
          <p:nvPr/>
        </p:nvSpPr>
        <p:spPr>
          <a:xfrm>
            <a:off x="586626" y="5540793"/>
            <a:ext cx="9120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ctr"/>
            <a:r>
              <a:rPr lang="ko-KR" altLang="en-US" sz="1400" b="1" dirty="0">
                <a:latin typeface="+mj-ea"/>
              </a:rPr>
              <a:t>마지막 보유일자와 예측시점 간격 </a:t>
            </a:r>
            <a:r>
              <a:rPr lang="en-US" altLang="ko-KR" sz="1400" b="1" dirty="0">
                <a:latin typeface="+mj-ea"/>
              </a:rPr>
              <a:t>	: </a:t>
            </a:r>
            <a:r>
              <a:rPr lang="ko-KR" altLang="en-US" sz="1400" b="1" dirty="0">
                <a:latin typeface="+mj-ea"/>
              </a:rPr>
              <a:t>예측시점</a:t>
            </a:r>
            <a:r>
              <a:rPr lang="en-US" altLang="ko-KR" sz="1400" b="1" dirty="0">
                <a:latin typeface="+mj-ea"/>
              </a:rPr>
              <a:t>(</a:t>
            </a:r>
            <a:r>
              <a:rPr lang="en-US" altLang="ko-KR" sz="1400" b="1" dirty="0">
                <a:solidFill>
                  <a:srgbClr val="7030A0"/>
                </a:solidFill>
                <a:latin typeface="+mj-ea"/>
              </a:rPr>
              <a:t>2017-07-01</a:t>
            </a:r>
            <a:r>
              <a:rPr lang="en-US" altLang="ko-KR" sz="1400" b="1" dirty="0">
                <a:latin typeface="+mj-ea"/>
              </a:rPr>
              <a:t>) – </a:t>
            </a:r>
            <a:r>
              <a:rPr lang="ko-KR" altLang="en-US" sz="1400" b="1" dirty="0">
                <a:latin typeface="+mj-ea"/>
              </a:rPr>
              <a:t>보유일자 최댓값</a:t>
            </a:r>
            <a:r>
              <a:rPr lang="en-US" altLang="ko-KR" sz="1400" b="1" dirty="0">
                <a:latin typeface="+mj-ea"/>
              </a:rPr>
              <a:t>(</a:t>
            </a:r>
            <a:r>
              <a:rPr lang="en-US" altLang="ko-KR" sz="1400" b="1" dirty="0">
                <a:solidFill>
                  <a:schemeClr val="accent1"/>
                </a:solidFill>
                <a:latin typeface="+mj-ea"/>
              </a:rPr>
              <a:t>2012-12-05</a:t>
            </a:r>
            <a:r>
              <a:rPr lang="en-US" altLang="ko-KR" sz="1400" b="1" dirty="0">
                <a:latin typeface="+mj-ea"/>
              </a:rPr>
              <a:t>) =</a:t>
            </a:r>
            <a:r>
              <a:rPr lang="en-US" altLang="ko-KR" sz="1400" b="1" dirty="0">
                <a:solidFill>
                  <a:schemeClr val="accent1"/>
                </a:solidFill>
                <a:latin typeface="+mj-ea"/>
              </a:rPr>
              <a:t> 54</a:t>
            </a:r>
            <a:r>
              <a:rPr lang="ko-KR" altLang="en-US" sz="1400" b="1" dirty="0">
                <a:solidFill>
                  <a:schemeClr val="accent1"/>
                </a:solidFill>
                <a:latin typeface="+mj-ea"/>
              </a:rPr>
              <a:t>개월</a:t>
            </a:r>
            <a:endParaRPr lang="en-US" altLang="ko-KR" sz="1400" b="1" dirty="0">
              <a:solidFill>
                <a:srgbClr val="FF0000"/>
              </a:solidFill>
              <a:latin typeface="+mj-ea"/>
            </a:endParaRPr>
          </a:p>
          <a:p>
            <a:pPr algn="just" fontAlgn="ctr"/>
            <a:r>
              <a:rPr lang="ko-KR" altLang="en-US" sz="1400" b="1" dirty="0">
                <a:latin typeface="+mj-ea"/>
              </a:rPr>
              <a:t>마지막 출고일자와 예측시점 간격 </a:t>
            </a:r>
            <a:r>
              <a:rPr lang="en-US" altLang="ko-KR" sz="1400" b="1" dirty="0">
                <a:latin typeface="+mj-ea"/>
              </a:rPr>
              <a:t>	: </a:t>
            </a:r>
            <a:r>
              <a:rPr lang="ko-KR" altLang="en-US" sz="1400" b="1" dirty="0">
                <a:latin typeface="+mj-ea"/>
              </a:rPr>
              <a:t>예측시점</a:t>
            </a:r>
            <a:r>
              <a:rPr lang="en-US" altLang="ko-KR" sz="1400" b="1" dirty="0">
                <a:latin typeface="+mj-ea"/>
              </a:rPr>
              <a:t>(</a:t>
            </a:r>
            <a:r>
              <a:rPr lang="en-US" altLang="ko-KR" sz="1400" b="1" dirty="0">
                <a:solidFill>
                  <a:srgbClr val="7030A0"/>
                </a:solidFill>
                <a:latin typeface="+mj-ea"/>
              </a:rPr>
              <a:t>2017-07-01</a:t>
            </a:r>
            <a:r>
              <a:rPr lang="en-US" altLang="ko-KR" sz="1400" b="1" dirty="0">
                <a:latin typeface="+mj-ea"/>
              </a:rPr>
              <a:t>) – </a:t>
            </a:r>
            <a:r>
              <a:rPr lang="ko-KR" altLang="en-US" sz="1400" b="1" dirty="0">
                <a:latin typeface="+mj-ea"/>
              </a:rPr>
              <a:t>출고일자 최댓값</a:t>
            </a:r>
            <a:r>
              <a:rPr lang="en-US" altLang="ko-KR" sz="1400" b="1" dirty="0">
                <a:latin typeface="+mj-ea"/>
              </a:rPr>
              <a:t>(</a:t>
            </a:r>
            <a:r>
              <a:rPr lang="en-US" altLang="ko-KR" sz="1400" b="1" dirty="0">
                <a:solidFill>
                  <a:schemeClr val="accent6"/>
                </a:solidFill>
                <a:latin typeface="+mj-ea"/>
              </a:rPr>
              <a:t>2004-01-01) </a:t>
            </a:r>
            <a:r>
              <a:rPr lang="en-US" altLang="ko-KR" sz="1400" b="1" dirty="0">
                <a:latin typeface="+mj-ea"/>
              </a:rPr>
              <a:t>= </a:t>
            </a:r>
            <a:r>
              <a:rPr lang="en-US" altLang="ko-KR" sz="1400" b="1" dirty="0">
                <a:solidFill>
                  <a:schemeClr val="accent6"/>
                </a:solidFill>
                <a:latin typeface="+mj-ea"/>
              </a:rPr>
              <a:t>162</a:t>
            </a:r>
            <a:r>
              <a:rPr lang="ko-KR" altLang="en-US" sz="1400" b="1" dirty="0">
                <a:solidFill>
                  <a:schemeClr val="accent6"/>
                </a:solidFill>
                <a:latin typeface="+mj-ea"/>
              </a:rPr>
              <a:t>개월</a:t>
            </a:r>
            <a:endParaRPr lang="en-US" altLang="ko-KR" sz="14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20" name="설명선: 오른쪽 화살표 19">
            <a:extLst>
              <a:ext uri="{FF2B5EF4-FFF2-40B4-BE49-F238E27FC236}">
                <a16:creationId xmlns:a16="http://schemas.microsoft.com/office/drawing/2014/main" id="{8B5794CC-1198-407F-9135-1E02E4813ABB}"/>
              </a:ext>
            </a:extLst>
          </p:cNvPr>
          <p:cNvSpPr/>
          <p:nvPr/>
        </p:nvSpPr>
        <p:spPr>
          <a:xfrm>
            <a:off x="1143197" y="4592705"/>
            <a:ext cx="2576946" cy="280437"/>
          </a:xfrm>
          <a:prstGeom prst="rightArrowCallout">
            <a:avLst>
              <a:gd name="adj1" fmla="val 30854"/>
              <a:gd name="adj2" fmla="val 33781"/>
              <a:gd name="adj3" fmla="val 25000"/>
              <a:gd name="adj4" fmla="val 82196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설명선: 오른쪽 화살표 20">
            <a:extLst>
              <a:ext uri="{FF2B5EF4-FFF2-40B4-BE49-F238E27FC236}">
                <a16:creationId xmlns:a16="http://schemas.microsoft.com/office/drawing/2014/main" id="{2F1766C1-AB0E-4E73-BAA9-C4021FAA8011}"/>
              </a:ext>
            </a:extLst>
          </p:cNvPr>
          <p:cNvSpPr/>
          <p:nvPr/>
        </p:nvSpPr>
        <p:spPr>
          <a:xfrm>
            <a:off x="1143197" y="4886022"/>
            <a:ext cx="2576946" cy="280437"/>
          </a:xfrm>
          <a:prstGeom prst="rightArrowCallout">
            <a:avLst>
              <a:gd name="adj1" fmla="val 30854"/>
              <a:gd name="adj2" fmla="val 33781"/>
              <a:gd name="adj3" fmla="val 25000"/>
              <a:gd name="adj4" fmla="val 82196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EF17306-39C5-4BC5-9900-958D47A7A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220978"/>
              </p:ext>
            </p:extLst>
          </p:nvPr>
        </p:nvGraphicFramePr>
        <p:xfrm>
          <a:off x="6145320" y="4697101"/>
          <a:ext cx="5598634" cy="632126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2799317">
                  <a:extLst>
                    <a:ext uri="{9D8B030D-6E8A-4147-A177-3AD203B41FA5}">
                      <a16:colId xmlns:a16="http://schemas.microsoft.com/office/drawing/2014/main" val="2482399844"/>
                    </a:ext>
                  </a:extLst>
                </a:gridCol>
                <a:gridCol w="2799317">
                  <a:extLst>
                    <a:ext uri="{9D8B030D-6E8A-4147-A177-3AD203B41FA5}">
                      <a16:colId xmlns:a16="http://schemas.microsoft.com/office/drawing/2014/main" val="3129635930"/>
                    </a:ext>
                  </a:extLst>
                </a:gridCol>
              </a:tblGrid>
              <a:tr h="3090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마지막 보유일자와</a:t>
                      </a: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예측시점 간격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마지막 출고일자와 예측시점 간격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8930202"/>
                  </a:ext>
                </a:extLst>
              </a:tr>
              <a:tr h="323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54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j-ea"/>
                        </a:rPr>
                        <a:t>162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73127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426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13F4AA8F-FE35-45AA-99F2-2D20B8863877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C0D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3" y="337523"/>
            <a:ext cx="22191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파생 변수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5EF2B-A531-435D-B001-9CD410CE3B48}"/>
              </a:ext>
            </a:extLst>
          </p:cNvPr>
          <p:cNvSpPr txBox="1"/>
          <p:nvPr/>
        </p:nvSpPr>
        <p:spPr>
          <a:xfrm>
            <a:off x="219803" y="1157022"/>
            <a:ext cx="1809844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고객관련</a:t>
            </a:r>
            <a:endParaRPr lang="en-US" altLang="ko-KR" sz="1400" b="1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보유기간 관련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차량대수 관련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D8908D-D671-481A-8578-EA9C438BD620}"/>
              </a:ext>
            </a:extLst>
          </p:cNvPr>
          <p:cNvSpPr txBox="1"/>
          <p:nvPr/>
        </p:nvSpPr>
        <p:spPr>
          <a:xfrm>
            <a:off x="2039299" y="961002"/>
            <a:ext cx="930940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현재 보유 </a:t>
            </a:r>
            <a:r>
              <a:rPr lang="ko-KR" altLang="en-US" b="1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차량수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현재 보유하고 있는 차량 수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최대 운용 </a:t>
            </a:r>
            <a:r>
              <a:rPr lang="ko-KR" altLang="en-US" b="1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차량수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가장 많이 운용했던 차량 수 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섹션 수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구매 횟수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총 차량 구매 횟수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Clr>
                <a:srgbClr val="95AFD7"/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섹션 내 최대 구매 횟수</a:t>
            </a:r>
            <a:r>
              <a:rPr lang="en-US" altLang="ko-KR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	: </a:t>
            </a:r>
            <a:r>
              <a:rPr lang="ko-KR" altLang="en-US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한 섹션 내 구매했던 최대 차량 수</a:t>
            </a:r>
            <a:endParaRPr lang="en-US" altLang="ko-KR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C544EF-B717-4579-ADB7-3CE3B91D1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17694"/>
              </p:ext>
            </p:extLst>
          </p:nvPr>
        </p:nvGraphicFramePr>
        <p:xfrm>
          <a:off x="586627" y="3379572"/>
          <a:ext cx="3925597" cy="1676301"/>
        </p:xfrm>
        <a:graphic>
          <a:graphicData uri="http://schemas.openxmlformats.org/drawingml/2006/table">
            <a:tbl>
              <a:tblPr firstRow="1">
                <a:tableStyleId>{85BE263C-DBD7-4A20-BB59-AAB30ACAA65A}</a:tableStyleId>
              </a:tblPr>
              <a:tblGrid>
                <a:gridCol w="601345">
                  <a:extLst>
                    <a:ext uri="{9D8B030D-6E8A-4147-A177-3AD203B41FA5}">
                      <a16:colId xmlns:a16="http://schemas.microsoft.com/office/drawing/2014/main" val="2482399844"/>
                    </a:ext>
                  </a:extLst>
                </a:gridCol>
                <a:gridCol w="1002982">
                  <a:extLst>
                    <a:ext uri="{9D8B030D-6E8A-4147-A177-3AD203B41FA5}">
                      <a16:colId xmlns:a16="http://schemas.microsoft.com/office/drawing/2014/main" val="1458691728"/>
                    </a:ext>
                  </a:extLst>
                </a:gridCol>
                <a:gridCol w="1160635">
                  <a:extLst>
                    <a:ext uri="{9D8B030D-6E8A-4147-A177-3AD203B41FA5}">
                      <a16:colId xmlns:a16="http://schemas.microsoft.com/office/drawing/2014/main" val="1277591449"/>
                    </a:ext>
                  </a:extLst>
                </a:gridCol>
                <a:gridCol w="1160635">
                  <a:extLst>
                    <a:ext uri="{9D8B030D-6E8A-4147-A177-3AD203B41FA5}">
                      <a16:colId xmlns:a16="http://schemas.microsoft.com/office/drawing/2014/main" val="1372226674"/>
                    </a:ext>
                  </a:extLst>
                </a:gridCol>
              </a:tblGrid>
              <a:tr h="371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고객</a:t>
                      </a:r>
                      <a:r>
                        <a:rPr lang="en-US" altLang="ko-KR" sz="140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출고일자</a:t>
                      </a:r>
                      <a:endParaRPr lang="en-US" altLang="ko-KR" sz="1400" b="1" i="0" u="none" strike="noStrike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보유종료일자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섹션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8930202"/>
                  </a:ext>
                </a:extLst>
              </a:tr>
              <a:tr h="3261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A1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2000-10-01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kern="1200" baseline="0" dirty="0" err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NaN</a:t>
                      </a:r>
                      <a:endParaRPr lang="en-US" altLang="ko-KR" sz="1400" b="1" i="0" u="none" strike="noStrike" baseline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73127945"/>
                  </a:ext>
                </a:extLst>
              </a:tr>
              <a:tr h="3261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A1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2002-03-02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2004-02-01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baseline="0" dirty="0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21613712"/>
                  </a:ext>
                </a:extLst>
              </a:tr>
              <a:tr h="3261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A1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2004-01-10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2010-08-06</a:t>
                      </a:r>
                      <a:endParaRPr lang="en-US" altLang="ko-KR" sz="14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baseline="0" dirty="0">
                          <a:solidFill>
                            <a:schemeClr val="accent6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29262578"/>
                  </a:ext>
                </a:extLst>
              </a:tr>
              <a:tr h="32610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A1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2009-01-01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 err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NaN</a:t>
                      </a:r>
                      <a:endParaRPr lang="en-US" altLang="ko-KR" sz="1400" b="1" i="0" u="none" strike="noStrike" baseline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baseline="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293769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5493659-773E-42EA-9403-69D44A128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935379"/>
              </p:ext>
            </p:extLst>
          </p:nvPr>
        </p:nvGraphicFramePr>
        <p:xfrm>
          <a:off x="6145320" y="3682563"/>
          <a:ext cx="5598633" cy="929980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563725">
                  <a:extLst>
                    <a:ext uri="{9D8B030D-6E8A-4147-A177-3AD203B41FA5}">
                      <a16:colId xmlns:a16="http://schemas.microsoft.com/office/drawing/2014/main" val="2482399844"/>
                    </a:ext>
                  </a:extLst>
                </a:gridCol>
                <a:gridCol w="1300605">
                  <a:extLst>
                    <a:ext uri="{9D8B030D-6E8A-4147-A177-3AD203B41FA5}">
                      <a16:colId xmlns:a16="http://schemas.microsoft.com/office/drawing/2014/main" val="1277591449"/>
                    </a:ext>
                  </a:extLst>
                </a:gridCol>
                <a:gridCol w="1300605">
                  <a:extLst>
                    <a:ext uri="{9D8B030D-6E8A-4147-A177-3AD203B41FA5}">
                      <a16:colId xmlns:a16="http://schemas.microsoft.com/office/drawing/2014/main" val="3620829616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905380779"/>
                    </a:ext>
                  </a:extLst>
                </a:gridCol>
                <a:gridCol w="1316098">
                  <a:extLst>
                    <a:ext uri="{9D8B030D-6E8A-4147-A177-3AD203B41FA5}">
                      <a16:colId xmlns:a16="http://schemas.microsoft.com/office/drawing/2014/main" val="184305891"/>
                    </a:ext>
                  </a:extLst>
                </a:gridCol>
              </a:tblGrid>
              <a:tr h="6069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j-ea"/>
                          <a:ea typeface="+mj-ea"/>
                        </a:rPr>
                        <a:t>고객</a:t>
                      </a:r>
                      <a:r>
                        <a:rPr lang="en-US" altLang="ko-KR" sz="1400" u="none" strike="noStrike" dirty="0">
                          <a:effectLst/>
                          <a:latin typeface="+mj-ea"/>
                          <a:ea typeface="+mj-ea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현재보유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차량수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최대운용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차량수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구매 횟수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섹션 내 최대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구매 횟수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8930202"/>
                  </a:ext>
                </a:extLst>
              </a:tr>
              <a:tr h="323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kern="1200" baseline="0" dirty="0">
                          <a:effectLst/>
                          <a:latin typeface="+mj-ea"/>
                          <a:ea typeface="+mj-ea"/>
                        </a:rPr>
                        <a:t>A1</a:t>
                      </a:r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baseline="0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kern="1200" baseline="0" dirty="0">
                          <a:solidFill>
                            <a:srgbClr val="7030A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77312794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A1707D2-0F93-437E-9C47-8AB54F6CFA12}"/>
              </a:ext>
            </a:extLst>
          </p:cNvPr>
          <p:cNvSpPr/>
          <p:nvPr/>
        </p:nvSpPr>
        <p:spPr>
          <a:xfrm>
            <a:off x="4652946" y="3739354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하반기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font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2017-07-01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0" name="아래쪽 화살표 3">
            <a:extLst>
              <a:ext uri="{FF2B5EF4-FFF2-40B4-BE49-F238E27FC236}">
                <a16:creationId xmlns:a16="http://schemas.microsoft.com/office/drawing/2014/main" id="{862AEE9E-C5AE-4F30-ACBC-B127E120E60E}"/>
              </a:ext>
            </a:extLst>
          </p:cNvPr>
          <p:cNvSpPr/>
          <p:nvPr/>
        </p:nvSpPr>
        <p:spPr>
          <a:xfrm rot="16200000">
            <a:off x="5074566" y="4096601"/>
            <a:ext cx="508414" cy="6925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1AC141-BE86-41F9-B672-0A0B82CD94B7}"/>
              </a:ext>
            </a:extLst>
          </p:cNvPr>
          <p:cNvSpPr/>
          <p:nvPr/>
        </p:nvSpPr>
        <p:spPr>
          <a:xfrm>
            <a:off x="586627" y="5358114"/>
            <a:ext cx="91207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ctr"/>
            <a:r>
              <a:rPr lang="ko-KR" altLang="en-US" sz="1400" b="1" dirty="0">
                <a:latin typeface="+mj-ea"/>
              </a:rPr>
              <a:t>현재 보유 </a:t>
            </a:r>
            <a:r>
              <a:rPr lang="ko-KR" altLang="en-US" sz="1400" b="1" dirty="0" err="1">
                <a:latin typeface="+mj-ea"/>
              </a:rPr>
              <a:t>차량수</a:t>
            </a:r>
            <a:r>
              <a:rPr lang="en-US" altLang="ko-KR" sz="1400" b="1" dirty="0">
                <a:latin typeface="+mj-ea"/>
              </a:rPr>
              <a:t>		: </a:t>
            </a:r>
            <a:r>
              <a:rPr lang="ko-KR" altLang="en-US" sz="1400" b="1" dirty="0">
                <a:latin typeface="+mj-ea"/>
              </a:rPr>
              <a:t>보유종료일자의 </a:t>
            </a:r>
            <a:r>
              <a:rPr lang="ko-KR" altLang="en-US" sz="1400" b="1" dirty="0" err="1">
                <a:latin typeface="+mj-ea"/>
              </a:rPr>
              <a:t>결측치</a:t>
            </a:r>
            <a:r>
              <a:rPr lang="ko-KR" altLang="en-US" sz="1400" b="1" dirty="0">
                <a:latin typeface="+mj-ea"/>
              </a:rPr>
              <a:t> 개수</a:t>
            </a:r>
            <a:endParaRPr lang="en-US" altLang="ko-KR" sz="1400" b="1" dirty="0">
              <a:latin typeface="+mj-ea"/>
            </a:endParaRPr>
          </a:p>
          <a:p>
            <a:pPr algn="just" fontAlgn="ctr"/>
            <a:r>
              <a:rPr lang="ko-KR" altLang="en-US" sz="1400" b="1" dirty="0">
                <a:latin typeface="+mj-ea"/>
              </a:rPr>
              <a:t>최대 운용 </a:t>
            </a:r>
            <a:r>
              <a:rPr lang="ko-KR" altLang="en-US" sz="1400" b="1" dirty="0" err="1">
                <a:latin typeface="+mj-ea"/>
              </a:rPr>
              <a:t>차량수</a:t>
            </a:r>
            <a:r>
              <a:rPr lang="en-US" altLang="ko-KR" sz="1400" b="1" dirty="0">
                <a:latin typeface="+mj-ea"/>
              </a:rPr>
              <a:t>		:</a:t>
            </a:r>
            <a:r>
              <a:rPr lang="ko-KR" altLang="en-US" sz="1400" b="1" dirty="0">
                <a:latin typeface="+mj-ea"/>
              </a:rPr>
              <a:t> 섹션 최댓값</a:t>
            </a:r>
            <a:endParaRPr lang="en-US" altLang="ko-KR" sz="1400" b="1" dirty="0">
              <a:latin typeface="+mj-ea"/>
            </a:endParaRPr>
          </a:p>
          <a:p>
            <a:pPr algn="just" fontAlgn="ctr"/>
            <a:r>
              <a:rPr lang="ko-KR" altLang="en-US" sz="1400" b="1" dirty="0">
                <a:latin typeface="+mj-ea"/>
              </a:rPr>
              <a:t>구매 횟수</a:t>
            </a:r>
            <a:r>
              <a:rPr lang="en-US" altLang="ko-KR" sz="1400" b="1" dirty="0">
                <a:latin typeface="+mj-ea"/>
              </a:rPr>
              <a:t>			: </a:t>
            </a:r>
            <a:r>
              <a:rPr lang="ko-KR" altLang="en-US" sz="1400" b="1" dirty="0">
                <a:latin typeface="+mj-ea"/>
              </a:rPr>
              <a:t>데이터 개수</a:t>
            </a:r>
            <a:endParaRPr lang="en-US" altLang="ko-KR" sz="1400" b="1" dirty="0">
              <a:latin typeface="+mj-ea"/>
            </a:endParaRPr>
          </a:p>
          <a:p>
            <a:pPr algn="just" fontAlgn="ctr"/>
            <a:r>
              <a:rPr lang="ko-KR" altLang="en-US" sz="1400" b="1" dirty="0">
                <a:latin typeface="+mj-ea"/>
              </a:rPr>
              <a:t>섹션 내 최대 구매 횟수</a:t>
            </a:r>
            <a:r>
              <a:rPr lang="en-US" altLang="ko-KR" sz="1400" b="1" dirty="0">
                <a:latin typeface="+mj-ea"/>
              </a:rPr>
              <a:t>	: </a:t>
            </a:r>
            <a:r>
              <a:rPr lang="ko-KR" altLang="en-US" sz="1400" b="1" dirty="0">
                <a:solidFill>
                  <a:schemeClr val="accent6"/>
                </a:solidFill>
                <a:latin typeface="+mj-ea"/>
              </a:rPr>
              <a:t>섹션의 </a:t>
            </a:r>
            <a:r>
              <a:rPr lang="en-US" altLang="ko-KR" sz="1400" b="1" dirty="0">
                <a:solidFill>
                  <a:schemeClr val="accent6"/>
                </a:solidFill>
                <a:latin typeface="+mj-ea"/>
              </a:rPr>
              <a:t>2</a:t>
            </a:r>
            <a:r>
              <a:rPr lang="ko-KR" altLang="en-US" sz="1400" b="1" dirty="0">
                <a:latin typeface="+mj-ea"/>
              </a:rPr>
              <a:t>가 총 </a:t>
            </a:r>
            <a:r>
              <a:rPr lang="en-US" altLang="ko-KR" sz="1400" b="1" dirty="0">
                <a:solidFill>
                  <a:srgbClr val="7030A0"/>
                </a:solidFill>
                <a:latin typeface="+mj-ea"/>
              </a:rPr>
              <a:t>2</a:t>
            </a:r>
            <a:r>
              <a:rPr lang="ko-KR" altLang="en-US" sz="1400" b="1" dirty="0">
                <a:solidFill>
                  <a:srgbClr val="7030A0"/>
                </a:solidFill>
                <a:latin typeface="+mj-ea"/>
              </a:rPr>
              <a:t>개</a:t>
            </a:r>
            <a:r>
              <a:rPr lang="ko-KR" altLang="en-US" sz="1400" b="1" dirty="0">
                <a:latin typeface="+mj-ea"/>
              </a:rPr>
              <a:t>로 가장 많이 존재한다</a:t>
            </a:r>
            <a:r>
              <a:rPr lang="en-US" altLang="ko-KR" sz="1400" b="1" dirty="0"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485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B4C30-57B3-4977-A827-4E02AE175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5309"/>
            <a:ext cx="5181600" cy="50316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Xgboost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hyper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parameter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869576-1D63-41E0-ADED-E7FBA3F63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5309"/>
            <a:ext cx="5181600" cy="50316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ROC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곡선 및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평가지표값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모서리가 둥근 직사각형 8">
            <a:extLst>
              <a:ext uri="{FF2B5EF4-FFF2-40B4-BE49-F238E27FC236}">
                <a16:creationId xmlns:a16="http://schemas.microsoft.com/office/drawing/2014/main" id="{26449A2E-6B41-4DA4-B75C-8291C090F3D0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A6B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D8946-BE9C-46BD-BD24-E404B0DB9C47}"/>
              </a:ext>
            </a:extLst>
          </p:cNvPr>
          <p:cNvSpPr txBox="1"/>
          <p:nvPr/>
        </p:nvSpPr>
        <p:spPr>
          <a:xfrm>
            <a:off x="559282" y="337523"/>
            <a:ext cx="28766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모델링 결과 및 검증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A97E959-E26C-429C-A293-5807B6E95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373891"/>
              </p:ext>
            </p:extLst>
          </p:nvPr>
        </p:nvGraphicFramePr>
        <p:xfrm>
          <a:off x="1131939" y="1682723"/>
          <a:ext cx="4048124" cy="4494240"/>
        </p:xfrm>
        <a:graphic>
          <a:graphicData uri="http://schemas.openxmlformats.org/drawingml/2006/table">
            <a:tbl>
              <a:tblPr firstCol="1">
                <a:tableStyleId>{2A488322-F2BA-4B5B-9748-0D474271808F}</a:tableStyleId>
              </a:tblPr>
              <a:tblGrid>
                <a:gridCol w="2026482">
                  <a:extLst>
                    <a:ext uri="{9D8B030D-6E8A-4147-A177-3AD203B41FA5}">
                      <a16:colId xmlns:a16="http://schemas.microsoft.com/office/drawing/2014/main" val="2040518016"/>
                    </a:ext>
                  </a:extLst>
                </a:gridCol>
                <a:gridCol w="2021642">
                  <a:extLst>
                    <a:ext uri="{9D8B030D-6E8A-4147-A177-3AD203B41FA5}">
                      <a16:colId xmlns:a16="http://schemas.microsoft.com/office/drawing/2014/main" val="877332477"/>
                    </a:ext>
                  </a:extLst>
                </a:gridCol>
              </a:tblGrid>
              <a:tr h="449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BOOSTER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57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GBTREE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369567"/>
                  </a:ext>
                </a:extLst>
              </a:tr>
              <a:tr h="449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EVAL_METRIC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57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295254"/>
                  </a:ext>
                </a:extLst>
              </a:tr>
              <a:tr h="449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MAX_DEPTH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57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21749"/>
                  </a:ext>
                </a:extLst>
              </a:tr>
              <a:tr h="449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GAMMA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57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61887"/>
                  </a:ext>
                </a:extLst>
              </a:tr>
              <a:tr h="4494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MIN_CHILD_WEIGHT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57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480775"/>
                  </a:ext>
                </a:extLst>
              </a:tr>
              <a:tr h="4494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SUBSAMPLE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57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83344"/>
                  </a:ext>
                </a:extLst>
              </a:tr>
              <a:tr h="4494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COLSAMPLE_BYTREE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57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51764"/>
                  </a:ext>
                </a:extLst>
              </a:tr>
              <a:tr h="4494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ETA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57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263863"/>
                  </a:ext>
                </a:extLst>
              </a:tr>
              <a:tr h="4494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EARLY_STOPPINGS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57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123711"/>
                  </a:ext>
                </a:extLst>
              </a:tr>
              <a:tr h="4494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NUM_BOOST_ROUND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7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43645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3B6513F3-B773-41D2-BE79-C2F7907BC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540" y="1682723"/>
            <a:ext cx="4746520" cy="21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D71609-C6BB-4B4D-9A74-9D35E2E18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478199"/>
              </p:ext>
            </p:extLst>
          </p:nvPr>
        </p:nvGraphicFramePr>
        <p:xfrm>
          <a:off x="6470556" y="4091709"/>
          <a:ext cx="4589503" cy="2085255"/>
        </p:xfrm>
        <a:graphic>
          <a:graphicData uri="http://schemas.openxmlformats.org/drawingml/2006/table">
            <a:tbl>
              <a:tblPr firstCol="1">
                <a:tableStyleId>{2A488322-F2BA-4B5B-9748-0D474271808F}</a:tableStyleId>
              </a:tblPr>
              <a:tblGrid>
                <a:gridCol w="2297495">
                  <a:extLst>
                    <a:ext uri="{9D8B030D-6E8A-4147-A177-3AD203B41FA5}">
                      <a16:colId xmlns:a16="http://schemas.microsoft.com/office/drawing/2014/main" val="3029809571"/>
                    </a:ext>
                  </a:extLst>
                </a:gridCol>
                <a:gridCol w="2292008">
                  <a:extLst>
                    <a:ext uri="{9D8B030D-6E8A-4147-A177-3AD203B41FA5}">
                      <a16:colId xmlns:a16="http://schemas.microsoft.com/office/drawing/2014/main" val="4204346507"/>
                    </a:ext>
                  </a:extLst>
                </a:gridCol>
              </a:tblGrid>
              <a:tr h="417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0.6837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484061"/>
                  </a:ext>
                </a:extLst>
              </a:tr>
              <a:tr h="417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PRECISION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0.0830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333275"/>
                  </a:ext>
                </a:extLst>
              </a:tr>
              <a:tr h="417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RECALL(SENSITIVITY)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0.7487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349026"/>
                  </a:ext>
                </a:extLst>
              </a:tr>
              <a:tr h="417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 SCORE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0.1494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606062"/>
                  </a:ext>
                </a:extLst>
              </a:tr>
              <a:tr h="417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0.7880</a:t>
                      </a:r>
                      <a:endParaRPr lang="ko-KR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2968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FC85EF-D3A8-4170-86F9-6691D7BC7E4E}"/>
              </a:ext>
            </a:extLst>
          </p:cNvPr>
          <p:cNvSpPr txBox="1"/>
          <p:nvPr/>
        </p:nvSpPr>
        <p:spPr>
          <a:xfrm>
            <a:off x="9525742" y="6260136"/>
            <a:ext cx="153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Threshold 0.5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45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B4C30-57B3-4977-A827-4E02AE175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5309"/>
            <a:ext cx="5181600" cy="503165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Xgboost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변수 중요도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plot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모서리가 둥근 직사각형 8">
            <a:extLst>
              <a:ext uri="{FF2B5EF4-FFF2-40B4-BE49-F238E27FC236}">
                <a16:creationId xmlns:a16="http://schemas.microsoft.com/office/drawing/2014/main" id="{26449A2E-6B41-4DA4-B75C-8291C090F3D0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A6B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D8946-BE9C-46BD-BD24-E404B0DB9C47}"/>
              </a:ext>
            </a:extLst>
          </p:cNvPr>
          <p:cNvSpPr txBox="1"/>
          <p:nvPr/>
        </p:nvSpPr>
        <p:spPr>
          <a:xfrm>
            <a:off x="559282" y="337523"/>
            <a:ext cx="36247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 해석 및 요인 분석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D8E40F7-A972-4F99-9AEA-CD669E56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2" y="1487098"/>
            <a:ext cx="5181600" cy="490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2DBBC3A0-D7C7-4CFD-82E9-329333C0B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5309"/>
            <a:ext cx="5181600" cy="503165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결과해석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가장 중요한 변수는 ‘마지막 출고일자와 예측시점 </a:t>
            </a:r>
            <a:r>
              <a:rPr lang="ko-KR" altLang="en-US" sz="1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간격’입니다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b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즉</a:t>
            </a:r>
            <a:r>
              <a:rPr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가장 마지막에 구매한 차량으로부터 몇 개월이 지났는지가 중요합니다</a:t>
            </a:r>
            <a:r>
              <a:rPr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.)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마지막 구매나 보유종료 시점으로부터 </a:t>
            </a:r>
            <a:r>
              <a:rPr lang="ko-KR" altLang="en-US" sz="18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예측시점까지의 간격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 가장 중요한 변수들을 알 수 있고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 다음으로는 </a:t>
            </a:r>
            <a:r>
              <a:rPr lang="ko-KR" altLang="en-US" sz="18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나이 관련 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변수가 중요함을 알 수 있습니다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또한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800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보유하고 있는 차량 숫자나 구매 횟수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 중요함 을 알 수 있습니다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정밀도와 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F1 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값이 작기 때문에 예측력이 좋은 모델로 보기는 어렵습니다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b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예측 변수의 다수가 범주형 변수로 ‘대차 </a:t>
            </a:r>
            <a:r>
              <a:rPr lang="ko-KR" altLang="en-US" sz="1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여부’에</a:t>
            </a:r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큰 설명력을 가지지 못했을 가능성이 있고</a:t>
            </a:r>
            <a:r>
              <a:rPr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불균형 데이터로서 적합이 잘 되지 않는 부분이 존재합니다</a:t>
            </a:r>
            <a:r>
              <a:rPr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.)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73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1267</Words>
  <Application>Microsoft Office PowerPoint</Application>
  <PresentationFormat>와이드스크린</PresentationFormat>
  <Paragraphs>332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나눔스퀘어OTF Bold</vt:lpstr>
      <vt:lpstr>Cambria Math</vt:lpstr>
      <vt:lpstr>나눔스퀘어 Bold</vt:lpstr>
      <vt:lpstr>Arial</vt:lpstr>
      <vt:lpstr>나눔스퀘어 ExtraBold</vt:lpstr>
      <vt:lpstr>Wingdings</vt:lpstr>
      <vt:lpstr>맑은 고딕</vt:lpstr>
      <vt:lpstr>Office 테마</vt:lpstr>
      <vt:lpstr>현대자동차 국내사업본부 Data 분석 인턴 공모전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은진</dc:creator>
  <cp:lastModifiedBy>이병헌</cp:lastModifiedBy>
  <cp:revision>302</cp:revision>
  <dcterms:created xsi:type="dcterms:W3CDTF">2020-09-25T06:57:15Z</dcterms:created>
  <dcterms:modified xsi:type="dcterms:W3CDTF">2021-06-13T22:27:09Z</dcterms:modified>
</cp:coreProperties>
</file>